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6"/>
  </p:notesMasterIdLst>
  <p:handoutMasterIdLst>
    <p:handoutMasterId r:id="rId97"/>
  </p:handoutMasterIdLst>
  <p:sldIdLst>
    <p:sldId id="2890" r:id="rId2"/>
    <p:sldId id="2986" r:id="rId3"/>
    <p:sldId id="2958" r:id="rId4"/>
    <p:sldId id="1122" r:id="rId5"/>
    <p:sldId id="1132" r:id="rId6"/>
    <p:sldId id="2966" r:id="rId7"/>
    <p:sldId id="2967" r:id="rId8"/>
    <p:sldId id="2968" r:id="rId9"/>
    <p:sldId id="1080" r:id="rId10"/>
    <p:sldId id="906" r:id="rId11"/>
    <p:sldId id="1938" r:id="rId12"/>
    <p:sldId id="2142" r:id="rId13"/>
    <p:sldId id="3080" r:id="rId14"/>
    <p:sldId id="3083" r:id="rId15"/>
    <p:sldId id="1073" r:id="rId16"/>
    <p:sldId id="1095" r:id="rId17"/>
    <p:sldId id="2975" r:id="rId18"/>
    <p:sldId id="3078" r:id="rId19"/>
    <p:sldId id="3081" r:id="rId20"/>
    <p:sldId id="1063" r:id="rId21"/>
    <p:sldId id="1064" r:id="rId22"/>
    <p:sldId id="3079" r:id="rId23"/>
    <p:sldId id="3082" r:id="rId24"/>
    <p:sldId id="2976" r:id="rId25"/>
    <p:sldId id="2977" r:id="rId26"/>
    <p:sldId id="2978" r:id="rId27"/>
    <p:sldId id="2979" r:id="rId28"/>
    <p:sldId id="2980" r:id="rId29"/>
    <p:sldId id="1130" r:id="rId30"/>
    <p:sldId id="580" r:id="rId31"/>
    <p:sldId id="1123" r:id="rId32"/>
    <p:sldId id="1124" r:id="rId33"/>
    <p:sldId id="2631" r:id="rId34"/>
    <p:sldId id="2679" r:id="rId35"/>
    <p:sldId id="2632" r:id="rId36"/>
    <p:sldId id="3075" r:id="rId37"/>
    <p:sldId id="1126" r:id="rId38"/>
    <p:sldId id="2962" r:id="rId39"/>
    <p:sldId id="2963" r:id="rId40"/>
    <p:sldId id="2965" r:id="rId41"/>
    <p:sldId id="2964" r:id="rId42"/>
    <p:sldId id="1845" r:id="rId43"/>
    <p:sldId id="1110" r:id="rId44"/>
    <p:sldId id="996" r:id="rId45"/>
    <p:sldId id="993" r:id="rId46"/>
    <p:sldId id="736" r:id="rId47"/>
    <p:sldId id="737" r:id="rId48"/>
    <p:sldId id="738" r:id="rId49"/>
    <p:sldId id="2970" r:id="rId50"/>
    <p:sldId id="1191" r:id="rId51"/>
    <p:sldId id="2701" r:id="rId52"/>
    <p:sldId id="462" r:id="rId53"/>
    <p:sldId id="429" r:id="rId54"/>
    <p:sldId id="430" r:id="rId55"/>
    <p:sldId id="2984" r:id="rId56"/>
    <p:sldId id="488" r:id="rId57"/>
    <p:sldId id="376" r:id="rId58"/>
    <p:sldId id="377"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1020" r:id="rId73"/>
    <p:sldId id="2914" r:id="rId74"/>
    <p:sldId id="2981" r:id="rId75"/>
    <p:sldId id="2972" r:id="rId76"/>
    <p:sldId id="2923" r:id="rId77"/>
    <p:sldId id="2924" r:id="rId78"/>
    <p:sldId id="2925" r:id="rId79"/>
    <p:sldId id="2926" r:id="rId80"/>
    <p:sldId id="2928" r:id="rId81"/>
    <p:sldId id="920" r:id="rId82"/>
    <p:sldId id="2982" r:id="rId83"/>
    <p:sldId id="2915" r:id="rId84"/>
    <p:sldId id="2948" r:id="rId85"/>
    <p:sldId id="2973" r:id="rId86"/>
    <p:sldId id="1127" r:id="rId87"/>
    <p:sldId id="2983" r:id="rId88"/>
    <p:sldId id="1162" r:id="rId89"/>
    <p:sldId id="3056" r:id="rId90"/>
    <p:sldId id="3057" r:id="rId91"/>
    <p:sldId id="2888" r:id="rId92"/>
    <p:sldId id="2985" r:id="rId93"/>
    <p:sldId id="1011" r:id="rId94"/>
    <p:sldId id="1014" r:id="rId95"/>
  </p:sldIdLst>
  <p:sldSz cx="9144000" cy="6858000" type="screen4x3"/>
  <p:notesSz cx="6858000" cy="9144000"/>
  <p:defaultTextStyle>
    <a:defPPr>
      <a:defRPr lang="ja-JP"/>
    </a:defPPr>
    <a:lvl1pPr algn="l" rtl="0" eaLnBrk="0" fontAlgn="base" hangingPunct="0">
      <a:spcBef>
        <a:spcPct val="0"/>
      </a:spcBef>
      <a:spcAft>
        <a:spcPct val="0"/>
      </a:spcAft>
      <a:defRPr kumimoji="1" sz="3200" b="1" kern="1200">
        <a:solidFill>
          <a:schemeClr val="tx1"/>
        </a:solidFill>
        <a:latin typeface="Arial" panose="020B060402020202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3200" b="1"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3200" b="1"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3200" b="1"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3200"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200"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200"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200"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200"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CC"/>
    <a:srgbClr val="CC3300"/>
    <a:srgbClr val="FFFFCC"/>
    <a:srgbClr val="99FF66"/>
    <a:srgbClr val="00CC00"/>
    <a:srgbClr val="FFFF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22" autoAdjust="0"/>
  </p:normalViewPr>
  <p:slideViewPr>
    <p:cSldViewPr>
      <p:cViewPr varScale="1">
        <p:scale>
          <a:sx n="105" d="100"/>
          <a:sy n="105" d="100"/>
        </p:scale>
        <p:origin x="1464" y="108"/>
      </p:cViewPr>
      <p:guideLst>
        <p:guide orient="horz" pos="2160"/>
        <p:guide pos="2880"/>
      </p:guideLst>
    </p:cSldViewPr>
  </p:slideViewPr>
  <p:outlineViewPr>
    <p:cViewPr>
      <p:scale>
        <a:sx n="33" d="100"/>
        <a:sy n="33" d="100"/>
      </p:scale>
      <p:origin x="0" y="179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46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7E03A5A-6D36-EDB0-3C44-5EFBDB51528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b="0">
                <a:latin typeface="Times New Roman" pitchFamily="18" charset="0"/>
              </a:defRPr>
            </a:lvl1pPr>
          </a:lstStyle>
          <a:p>
            <a:pPr>
              <a:defRPr/>
            </a:pPr>
            <a:endParaRPr lang="en-US" altLang="ja-JP"/>
          </a:p>
        </p:txBody>
      </p:sp>
      <p:sp>
        <p:nvSpPr>
          <p:cNvPr id="134147" name="Rectangle 3">
            <a:extLst>
              <a:ext uri="{FF2B5EF4-FFF2-40B4-BE49-F238E27FC236}">
                <a16:creationId xmlns:a16="http://schemas.microsoft.com/office/drawing/2014/main" id="{523A579F-7EFB-B639-C44B-38B026743EA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0">
                <a:latin typeface="Times New Roman" pitchFamily="18" charset="0"/>
              </a:defRPr>
            </a:lvl1pPr>
          </a:lstStyle>
          <a:p>
            <a:pPr>
              <a:defRPr/>
            </a:pPr>
            <a:endParaRPr lang="en-US" altLang="ja-JP"/>
          </a:p>
        </p:txBody>
      </p:sp>
      <p:sp>
        <p:nvSpPr>
          <p:cNvPr id="134148" name="Rectangle 4">
            <a:extLst>
              <a:ext uri="{FF2B5EF4-FFF2-40B4-BE49-F238E27FC236}">
                <a16:creationId xmlns:a16="http://schemas.microsoft.com/office/drawing/2014/main" id="{DF093068-976D-39D5-00CB-F6F6A160424C}"/>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FontTx/>
              <a:buNone/>
              <a:defRPr sz="1200" b="0">
                <a:latin typeface="Times New Roman" pitchFamily="18" charset="0"/>
              </a:defRPr>
            </a:lvl1pPr>
          </a:lstStyle>
          <a:p>
            <a:pPr>
              <a:defRPr/>
            </a:pPr>
            <a:endParaRPr lang="en-US" altLang="ja-JP"/>
          </a:p>
        </p:txBody>
      </p:sp>
      <p:sp>
        <p:nvSpPr>
          <p:cNvPr id="134149" name="Rectangle 5">
            <a:extLst>
              <a:ext uri="{FF2B5EF4-FFF2-40B4-BE49-F238E27FC236}">
                <a16:creationId xmlns:a16="http://schemas.microsoft.com/office/drawing/2014/main" id="{6B9A7E07-5C4B-11B3-5811-75AFEE0B8B1F}"/>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anose="02020603050405020304" pitchFamily="18" charset="0"/>
              </a:defRPr>
            </a:lvl1pPr>
          </a:lstStyle>
          <a:p>
            <a:pPr>
              <a:defRPr/>
            </a:pPr>
            <a:fld id="{8E03ADA4-4EF1-4A27-A002-20627357BF9A}"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67B6F51-9DDB-960A-67D5-55A40FB156B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b="0">
                <a:latin typeface="Times New Roman" pitchFamily="18" charset="0"/>
              </a:defRPr>
            </a:lvl1pPr>
          </a:lstStyle>
          <a:p>
            <a:pPr>
              <a:defRPr/>
            </a:pPr>
            <a:endParaRPr lang="en-US" altLang="ja-JP"/>
          </a:p>
        </p:txBody>
      </p:sp>
      <p:sp>
        <p:nvSpPr>
          <p:cNvPr id="140291" name="Rectangle 3">
            <a:extLst>
              <a:ext uri="{FF2B5EF4-FFF2-40B4-BE49-F238E27FC236}">
                <a16:creationId xmlns:a16="http://schemas.microsoft.com/office/drawing/2014/main" id="{C596A24C-707A-2134-BD16-9F5076F4688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0">
                <a:latin typeface="Times New Roman" pitchFamily="18" charset="0"/>
              </a:defRPr>
            </a:lvl1pPr>
          </a:lstStyle>
          <a:p>
            <a:pPr>
              <a:defRPr/>
            </a:pPr>
            <a:endParaRPr lang="en-US" altLang="ja-JP"/>
          </a:p>
        </p:txBody>
      </p:sp>
      <p:sp>
        <p:nvSpPr>
          <p:cNvPr id="2052" name="Rectangle 4">
            <a:extLst>
              <a:ext uri="{FF2B5EF4-FFF2-40B4-BE49-F238E27FC236}">
                <a16:creationId xmlns:a16="http://schemas.microsoft.com/office/drawing/2014/main" id="{2EDF1D16-55DB-98FA-7A1F-D8FCC3F06F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5">
            <a:extLst>
              <a:ext uri="{FF2B5EF4-FFF2-40B4-BE49-F238E27FC236}">
                <a16:creationId xmlns:a16="http://schemas.microsoft.com/office/drawing/2014/main" id="{3122EE59-19E9-6085-0A74-612DA1D1A95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40294" name="Rectangle 6">
            <a:extLst>
              <a:ext uri="{FF2B5EF4-FFF2-40B4-BE49-F238E27FC236}">
                <a16:creationId xmlns:a16="http://schemas.microsoft.com/office/drawing/2014/main" id="{8AABFC65-5C9B-C4EB-6A55-59DE7D53992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FontTx/>
              <a:buNone/>
              <a:defRPr sz="1200" b="0">
                <a:latin typeface="Times New Roman" pitchFamily="18" charset="0"/>
              </a:defRPr>
            </a:lvl1pPr>
          </a:lstStyle>
          <a:p>
            <a:pPr>
              <a:defRPr/>
            </a:pPr>
            <a:endParaRPr lang="en-US" altLang="ja-JP"/>
          </a:p>
        </p:txBody>
      </p:sp>
      <p:sp>
        <p:nvSpPr>
          <p:cNvPr id="140295" name="Rectangle 7">
            <a:extLst>
              <a:ext uri="{FF2B5EF4-FFF2-40B4-BE49-F238E27FC236}">
                <a16:creationId xmlns:a16="http://schemas.microsoft.com/office/drawing/2014/main" id="{DE2CC0D8-DD06-9F63-7E14-23E8563CB56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anose="02020603050405020304" pitchFamily="18" charset="0"/>
              </a:defRPr>
            </a:lvl1pPr>
          </a:lstStyle>
          <a:p>
            <a:pPr>
              <a:defRPr/>
            </a:pPr>
            <a:fld id="{34C053E4-ED95-4158-A6C3-21755572CF0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5613" algn="l" defTabSz="912813"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2813" algn="l" defTabSz="912813"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0013" algn="l" defTabSz="912813"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7213" algn="l" defTabSz="912813"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3ADB478-A214-DEA4-FFCB-5EA78329A6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6721FD3-F121-A787-1F79-99158E0138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ECABCBA-9E9E-9E15-8D0A-56BBC82D7DA3}"/>
              </a:ext>
            </a:extLst>
          </p:cNvPr>
          <p:cNvSpPr>
            <a:spLocks noGrp="1" noChangeArrowheads="1"/>
          </p:cNvSpPr>
          <p:nvPr>
            <p:ph type="sldNum" sz="quarter" idx="12"/>
          </p:nvPr>
        </p:nvSpPr>
        <p:spPr>
          <a:ln/>
        </p:spPr>
        <p:txBody>
          <a:bodyPr/>
          <a:lstStyle>
            <a:lvl1pPr>
              <a:defRPr/>
            </a:lvl1pPr>
          </a:lstStyle>
          <a:p>
            <a:pPr>
              <a:defRPr/>
            </a:pPr>
            <a:fld id="{5C553AEA-FDE5-4E96-8CA7-4E33A3F5FDF1}" type="slidenum">
              <a:rPr lang="en-US" altLang="ja-JP"/>
              <a:pPr>
                <a:defRPr/>
              </a:pPr>
              <a:t>‹#›</a:t>
            </a:fld>
            <a:endParaRPr lang="en-US" altLang="ja-JP"/>
          </a:p>
        </p:txBody>
      </p:sp>
    </p:spTree>
    <p:extLst>
      <p:ext uri="{BB962C8B-B14F-4D97-AF65-F5344CB8AC3E}">
        <p14:creationId xmlns:p14="http://schemas.microsoft.com/office/powerpoint/2010/main" val="45163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C1DC93D-7000-1E42-2063-1B3FA311F11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B39916C-4838-49D7-3A36-EC783C59B01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A53CCA4-D73F-F2E3-5812-46D8B836A33A}"/>
              </a:ext>
            </a:extLst>
          </p:cNvPr>
          <p:cNvSpPr>
            <a:spLocks noGrp="1" noChangeArrowheads="1"/>
          </p:cNvSpPr>
          <p:nvPr>
            <p:ph type="sldNum" sz="quarter" idx="12"/>
          </p:nvPr>
        </p:nvSpPr>
        <p:spPr>
          <a:ln/>
        </p:spPr>
        <p:txBody>
          <a:bodyPr/>
          <a:lstStyle>
            <a:lvl1pPr>
              <a:defRPr/>
            </a:lvl1pPr>
          </a:lstStyle>
          <a:p>
            <a:pPr>
              <a:defRPr/>
            </a:pPr>
            <a:fld id="{864EBC42-0E1E-41B1-90F2-AC48E80A97AE}" type="slidenum">
              <a:rPr lang="en-US" altLang="ja-JP"/>
              <a:pPr>
                <a:defRPr/>
              </a:pPr>
              <a:t>‹#›</a:t>
            </a:fld>
            <a:endParaRPr lang="en-US" altLang="ja-JP"/>
          </a:p>
        </p:txBody>
      </p:sp>
    </p:spTree>
    <p:extLst>
      <p:ext uri="{BB962C8B-B14F-4D97-AF65-F5344CB8AC3E}">
        <p14:creationId xmlns:p14="http://schemas.microsoft.com/office/powerpoint/2010/main" val="244606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AC916F8-8625-D65E-DFB8-7676AF7FE0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0C1E539-6E48-1873-C01A-BDC63B4AAA1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4E5F1A7-7A8C-7F93-672E-D802512EC786}"/>
              </a:ext>
            </a:extLst>
          </p:cNvPr>
          <p:cNvSpPr>
            <a:spLocks noGrp="1" noChangeArrowheads="1"/>
          </p:cNvSpPr>
          <p:nvPr>
            <p:ph type="sldNum" sz="quarter" idx="12"/>
          </p:nvPr>
        </p:nvSpPr>
        <p:spPr>
          <a:ln/>
        </p:spPr>
        <p:txBody>
          <a:bodyPr/>
          <a:lstStyle>
            <a:lvl1pPr>
              <a:defRPr/>
            </a:lvl1pPr>
          </a:lstStyle>
          <a:p>
            <a:pPr>
              <a:defRPr/>
            </a:pPr>
            <a:fld id="{DA855176-4ABD-41C8-B5FE-650296EA59AD}" type="slidenum">
              <a:rPr lang="en-US" altLang="ja-JP"/>
              <a:pPr>
                <a:defRPr/>
              </a:pPr>
              <a:t>‹#›</a:t>
            </a:fld>
            <a:endParaRPr lang="en-US" altLang="ja-JP"/>
          </a:p>
        </p:txBody>
      </p:sp>
    </p:spTree>
    <p:extLst>
      <p:ext uri="{BB962C8B-B14F-4D97-AF65-F5344CB8AC3E}">
        <p14:creationId xmlns:p14="http://schemas.microsoft.com/office/powerpoint/2010/main" val="137224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761A01B-92A1-6DEE-9566-E78B1E0D192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A72B763-8B65-CC53-7DEE-8EBA9E9D10A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B71F187-71E6-5939-F00A-C056A03AB639}"/>
              </a:ext>
            </a:extLst>
          </p:cNvPr>
          <p:cNvSpPr>
            <a:spLocks noGrp="1" noChangeArrowheads="1"/>
          </p:cNvSpPr>
          <p:nvPr>
            <p:ph type="sldNum" sz="quarter" idx="12"/>
          </p:nvPr>
        </p:nvSpPr>
        <p:spPr>
          <a:ln/>
        </p:spPr>
        <p:txBody>
          <a:bodyPr/>
          <a:lstStyle>
            <a:lvl1pPr>
              <a:defRPr/>
            </a:lvl1pPr>
          </a:lstStyle>
          <a:p>
            <a:pPr>
              <a:defRPr/>
            </a:pPr>
            <a:fld id="{4E33B57B-12DC-497A-A544-687463D6C676}" type="slidenum">
              <a:rPr lang="en-US" altLang="ja-JP"/>
              <a:pPr>
                <a:defRPr/>
              </a:pPr>
              <a:t>‹#›</a:t>
            </a:fld>
            <a:endParaRPr lang="en-US" altLang="ja-JP"/>
          </a:p>
        </p:txBody>
      </p:sp>
    </p:spTree>
    <p:extLst>
      <p:ext uri="{BB962C8B-B14F-4D97-AF65-F5344CB8AC3E}">
        <p14:creationId xmlns:p14="http://schemas.microsoft.com/office/powerpoint/2010/main" val="53045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361AAB0-0678-A34D-E242-280014E1B7C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83E3320-2271-8F9F-593A-D80EC43CE60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55A1C07-B757-20B5-B7BF-D621843684AE}"/>
              </a:ext>
            </a:extLst>
          </p:cNvPr>
          <p:cNvSpPr>
            <a:spLocks noGrp="1" noChangeArrowheads="1"/>
          </p:cNvSpPr>
          <p:nvPr>
            <p:ph type="sldNum" sz="quarter" idx="12"/>
          </p:nvPr>
        </p:nvSpPr>
        <p:spPr>
          <a:ln/>
        </p:spPr>
        <p:txBody>
          <a:bodyPr/>
          <a:lstStyle>
            <a:lvl1pPr>
              <a:defRPr/>
            </a:lvl1pPr>
          </a:lstStyle>
          <a:p>
            <a:pPr>
              <a:defRPr/>
            </a:pPr>
            <a:fld id="{3B030363-DAC1-4895-B852-5C73228EC6A5}" type="slidenum">
              <a:rPr lang="en-US" altLang="ja-JP"/>
              <a:pPr>
                <a:defRPr/>
              </a:pPr>
              <a:t>‹#›</a:t>
            </a:fld>
            <a:endParaRPr lang="en-US" altLang="ja-JP"/>
          </a:p>
        </p:txBody>
      </p:sp>
    </p:spTree>
    <p:extLst>
      <p:ext uri="{BB962C8B-B14F-4D97-AF65-F5344CB8AC3E}">
        <p14:creationId xmlns:p14="http://schemas.microsoft.com/office/powerpoint/2010/main" val="346582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E49032BA-3352-8053-7E5A-F79593AF684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6B09610-5ED7-3704-A91C-2B055B09007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FDB0110-B57F-CEBC-2308-07547CBCB47C}"/>
              </a:ext>
            </a:extLst>
          </p:cNvPr>
          <p:cNvSpPr>
            <a:spLocks noGrp="1" noChangeArrowheads="1"/>
          </p:cNvSpPr>
          <p:nvPr>
            <p:ph type="sldNum" sz="quarter" idx="12"/>
          </p:nvPr>
        </p:nvSpPr>
        <p:spPr>
          <a:ln/>
        </p:spPr>
        <p:txBody>
          <a:bodyPr/>
          <a:lstStyle>
            <a:lvl1pPr>
              <a:defRPr/>
            </a:lvl1pPr>
          </a:lstStyle>
          <a:p>
            <a:pPr>
              <a:defRPr/>
            </a:pPr>
            <a:fld id="{68EAE240-F669-449C-8815-998A399DB349}" type="slidenum">
              <a:rPr lang="en-US" altLang="ja-JP"/>
              <a:pPr>
                <a:defRPr/>
              </a:pPr>
              <a:t>‹#›</a:t>
            </a:fld>
            <a:endParaRPr lang="en-US" altLang="ja-JP"/>
          </a:p>
        </p:txBody>
      </p:sp>
    </p:spTree>
    <p:extLst>
      <p:ext uri="{BB962C8B-B14F-4D97-AF65-F5344CB8AC3E}">
        <p14:creationId xmlns:p14="http://schemas.microsoft.com/office/powerpoint/2010/main" val="270882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DE644E1-D2EB-848F-93E0-26422960BF0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D7A0BE1E-845E-8922-3894-AEF6965BF0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4309C30D-12BB-DBB9-3040-8CB47DC620B9}"/>
              </a:ext>
            </a:extLst>
          </p:cNvPr>
          <p:cNvSpPr>
            <a:spLocks noGrp="1" noChangeArrowheads="1"/>
          </p:cNvSpPr>
          <p:nvPr>
            <p:ph type="sldNum" sz="quarter" idx="12"/>
          </p:nvPr>
        </p:nvSpPr>
        <p:spPr>
          <a:ln/>
        </p:spPr>
        <p:txBody>
          <a:bodyPr/>
          <a:lstStyle>
            <a:lvl1pPr>
              <a:defRPr/>
            </a:lvl1pPr>
          </a:lstStyle>
          <a:p>
            <a:pPr>
              <a:defRPr/>
            </a:pPr>
            <a:fld id="{A06A47A6-015B-416F-B339-DBAAFA53D20B}" type="slidenum">
              <a:rPr lang="en-US" altLang="ja-JP"/>
              <a:pPr>
                <a:defRPr/>
              </a:pPr>
              <a:t>‹#›</a:t>
            </a:fld>
            <a:endParaRPr lang="en-US" altLang="ja-JP"/>
          </a:p>
        </p:txBody>
      </p:sp>
    </p:spTree>
    <p:extLst>
      <p:ext uri="{BB962C8B-B14F-4D97-AF65-F5344CB8AC3E}">
        <p14:creationId xmlns:p14="http://schemas.microsoft.com/office/powerpoint/2010/main" val="361498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8894D60E-82B3-02D9-31E9-24C7389B12B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81BF5D01-F700-7BBA-6FB8-7B6A5F93412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66A8D12-4E65-2C77-77C7-5CDFEBA747F4}"/>
              </a:ext>
            </a:extLst>
          </p:cNvPr>
          <p:cNvSpPr>
            <a:spLocks noGrp="1" noChangeArrowheads="1"/>
          </p:cNvSpPr>
          <p:nvPr>
            <p:ph type="sldNum" sz="quarter" idx="12"/>
          </p:nvPr>
        </p:nvSpPr>
        <p:spPr>
          <a:ln/>
        </p:spPr>
        <p:txBody>
          <a:bodyPr/>
          <a:lstStyle>
            <a:lvl1pPr>
              <a:defRPr/>
            </a:lvl1pPr>
          </a:lstStyle>
          <a:p>
            <a:pPr>
              <a:defRPr/>
            </a:pPr>
            <a:fld id="{D9068720-04ED-4491-A82C-B00CA4C86CAE}" type="slidenum">
              <a:rPr lang="en-US" altLang="ja-JP"/>
              <a:pPr>
                <a:defRPr/>
              </a:pPr>
              <a:t>‹#›</a:t>
            </a:fld>
            <a:endParaRPr lang="en-US" altLang="ja-JP"/>
          </a:p>
        </p:txBody>
      </p:sp>
    </p:spTree>
    <p:extLst>
      <p:ext uri="{BB962C8B-B14F-4D97-AF65-F5344CB8AC3E}">
        <p14:creationId xmlns:p14="http://schemas.microsoft.com/office/powerpoint/2010/main" val="57005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560D3E-0321-A63F-4DBC-0BDBCFBE3A7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8FDB1CA2-1BCE-ABFF-06AD-E95239FAB78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453B6065-9B74-EE28-5E23-3AC12EDF9751}"/>
              </a:ext>
            </a:extLst>
          </p:cNvPr>
          <p:cNvSpPr>
            <a:spLocks noGrp="1" noChangeArrowheads="1"/>
          </p:cNvSpPr>
          <p:nvPr>
            <p:ph type="sldNum" sz="quarter" idx="12"/>
          </p:nvPr>
        </p:nvSpPr>
        <p:spPr>
          <a:ln/>
        </p:spPr>
        <p:txBody>
          <a:bodyPr/>
          <a:lstStyle>
            <a:lvl1pPr>
              <a:defRPr/>
            </a:lvl1pPr>
          </a:lstStyle>
          <a:p>
            <a:pPr>
              <a:defRPr/>
            </a:pPr>
            <a:fld id="{72230906-8617-44E5-85EF-F48688D56759}" type="slidenum">
              <a:rPr lang="en-US" altLang="ja-JP"/>
              <a:pPr>
                <a:defRPr/>
              </a:pPr>
              <a:t>‹#›</a:t>
            </a:fld>
            <a:endParaRPr lang="en-US" altLang="ja-JP"/>
          </a:p>
        </p:txBody>
      </p:sp>
    </p:spTree>
    <p:extLst>
      <p:ext uri="{BB962C8B-B14F-4D97-AF65-F5344CB8AC3E}">
        <p14:creationId xmlns:p14="http://schemas.microsoft.com/office/powerpoint/2010/main" val="213737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EC34501-2EF2-F4DA-18ED-DFE24973FE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12F4E98-DEDA-266B-66FA-B841747A412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4FA2435-26A0-4260-1AB2-917FB779FB2F}"/>
              </a:ext>
            </a:extLst>
          </p:cNvPr>
          <p:cNvSpPr>
            <a:spLocks noGrp="1" noChangeArrowheads="1"/>
          </p:cNvSpPr>
          <p:nvPr>
            <p:ph type="sldNum" sz="quarter" idx="12"/>
          </p:nvPr>
        </p:nvSpPr>
        <p:spPr>
          <a:ln/>
        </p:spPr>
        <p:txBody>
          <a:bodyPr/>
          <a:lstStyle>
            <a:lvl1pPr>
              <a:defRPr/>
            </a:lvl1pPr>
          </a:lstStyle>
          <a:p>
            <a:pPr>
              <a:defRPr/>
            </a:pPr>
            <a:fld id="{D6FD556C-2BDA-4B13-ADCE-1B55EC8189F5}" type="slidenum">
              <a:rPr lang="en-US" altLang="ja-JP"/>
              <a:pPr>
                <a:defRPr/>
              </a:pPr>
              <a:t>‹#›</a:t>
            </a:fld>
            <a:endParaRPr lang="en-US" altLang="ja-JP"/>
          </a:p>
        </p:txBody>
      </p:sp>
    </p:spTree>
    <p:extLst>
      <p:ext uri="{BB962C8B-B14F-4D97-AF65-F5344CB8AC3E}">
        <p14:creationId xmlns:p14="http://schemas.microsoft.com/office/powerpoint/2010/main" val="113690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A875FB5-95A6-A154-72D3-0F91CD72488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0EA6435-ADD1-91E9-57A3-07CAC1D60A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F93FDCC-9DCF-D05F-3CDC-11E871B61DAB}"/>
              </a:ext>
            </a:extLst>
          </p:cNvPr>
          <p:cNvSpPr>
            <a:spLocks noGrp="1" noChangeArrowheads="1"/>
          </p:cNvSpPr>
          <p:nvPr>
            <p:ph type="sldNum" sz="quarter" idx="12"/>
          </p:nvPr>
        </p:nvSpPr>
        <p:spPr>
          <a:ln/>
        </p:spPr>
        <p:txBody>
          <a:bodyPr/>
          <a:lstStyle>
            <a:lvl1pPr>
              <a:defRPr/>
            </a:lvl1pPr>
          </a:lstStyle>
          <a:p>
            <a:pPr>
              <a:defRPr/>
            </a:pPr>
            <a:fld id="{4E563735-4A0A-4ADD-9143-87ECB5EDA56E}" type="slidenum">
              <a:rPr lang="en-US" altLang="ja-JP"/>
              <a:pPr>
                <a:defRPr/>
              </a:pPr>
              <a:t>‹#›</a:t>
            </a:fld>
            <a:endParaRPr lang="en-US" altLang="ja-JP"/>
          </a:p>
        </p:txBody>
      </p:sp>
    </p:spTree>
    <p:extLst>
      <p:ext uri="{BB962C8B-B14F-4D97-AF65-F5344CB8AC3E}">
        <p14:creationId xmlns:p14="http://schemas.microsoft.com/office/powerpoint/2010/main" val="329143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79E76D-E564-1EBD-B2A5-73D1642161C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ACB7B04-7D24-0D9F-C42E-29F8FDB68E0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7348" name="Rectangle 4">
            <a:extLst>
              <a:ext uri="{FF2B5EF4-FFF2-40B4-BE49-F238E27FC236}">
                <a16:creationId xmlns:a16="http://schemas.microsoft.com/office/drawing/2014/main" id="{BC4708A3-7884-9284-918D-862F4517E61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b="0">
                <a:latin typeface="Arial" pitchFamily="34" charset="0"/>
              </a:defRPr>
            </a:lvl1pPr>
          </a:lstStyle>
          <a:p>
            <a:pPr>
              <a:defRPr/>
            </a:pPr>
            <a:endParaRPr lang="en-US" altLang="ja-JP"/>
          </a:p>
        </p:txBody>
      </p:sp>
      <p:sp>
        <p:nvSpPr>
          <p:cNvPr id="57349" name="Rectangle 5">
            <a:extLst>
              <a:ext uri="{FF2B5EF4-FFF2-40B4-BE49-F238E27FC236}">
                <a16:creationId xmlns:a16="http://schemas.microsoft.com/office/drawing/2014/main" id="{0ECBA006-8AC8-EC49-73E0-332A127F740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latin typeface="Arial" pitchFamily="34" charset="0"/>
              </a:defRPr>
            </a:lvl1pPr>
          </a:lstStyle>
          <a:p>
            <a:pPr>
              <a:defRPr/>
            </a:pPr>
            <a:endParaRPr lang="en-US" altLang="ja-JP"/>
          </a:p>
        </p:txBody>
      </p:sp>
      <p:sp>
        <p:nvSpPr>
          <p:cNvPr id="57350" name="Rectangle 6">
            <a:extLst>
              <a:ext uri="{FF2B5EF4-FFF2-40B4-BE49-F238E27FC236}">
                <a16:creationId xmlns:a16="http://schemas.microsoft.com/office/drawing/2014/main" id="{226C24E9-5D34-53E3-C018-A4221409139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4DA8FDAB-44F4-4C75-924B-500E14CCACF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796339E-5392-C2FD-CA46-ED8EA1F0836C}"/>
              </a:ext>
            </a:extLst>
          </p:cNvPr>
          <p:cNvSpPr>
            <a:spLocks noGrp="1" noChangeArrowheads="1"/>
          </p:cNvSpPr>
          <p:nvPr>
            <p:ph type="ctrTitle"/>
          </p:nvPr>
        </p:nvSpPr>
        <p:spPr>
          <a:xfrm>
            <a:off x="107950" y="288446"/>
            <a:ext cx="8785225" cy="4940754"/>
          </a:xfrm>
        </p:spPr>
        <p:txBody>
          <a:bodyPr rtlCol="0">
            <a:noAutofit/>
          </a:bodyPr>
          <a:lstStyle/>
          <a:p>
            <a:pPr eaLnBrk="1" fontAlgn="auto" hangingPunct="1">
              <a:spcAft>
                <a:spcPts val="0"/>
              </a:spcAft>
              <a:defRPr/>
            </a:pPr>
            <a:r>
              <a:rPr lang="ja-JP" altLang="en-US" sz="3200" dirty="0">
                <a:latin typeface="ＭＳ Ｐゴシック" panose="020B0600070205080204" pitchFamily="50" charset="-128"/>
                <a:ea typeface="ＭＳ Ｐゴシック" panose="020B0600070205080204" pitchFamily="50" charset="-128"/>
              </a:rPr>
              <a:t>令和５年度　相談支援従事者指導者養成研修</a:t>
            </a:r>
            <a:br>
              <a:rPr lang="ja-JP" altLang="en-US" sz="3200" dirty="0">
                <a:latin typeface="ＭＳ Ｐゴシック" panose="020B0600070205080204" pitchFamily="50" charset="-128"/>
                <a:ea typeface="ＭＳ Ｐゴシック" panose="020B0600070205080204" pitchFamily="50" charset="-128"/>
              </a:rPr>
            </a:br>
            <a:r>
              <a:rPr lang="ja-JP" altLang="en-US" sz="3200" dirty="0">
                <a:latin typeface="ＭＳ Ｐゴシック" panose="020B0600070205080204" pitchFamily="50" charset="-128"/>
                <a:ea typeface="ＭＳ Ｐゴシック" panose="020B0600070205080204" pitchFamily="50" charset="-128"/>
              </a:rPr>
              <a:t>自治体職員コース</a:t>
            </a:r>
            <a:br>
              <a:rPr lang="en-US" altLang="ja-JP" sz="3200" dirty="0">
                <a:latin typeface="ＭＳ Ｐゴシック" panose="020B0600070205080204" pitchFamily="50" charset="-128"/>
                <a:ea typeface="ＭＳ Ｐゴシック" panose="020B0600070205080204" pitchFamily="50" charset="-128"/>
              </a:rPr>
            </a:br>
            <a:br>
              <a:rPr lang="en-US" altLang="ja-JP" sz="3200" dirty="0">
                <a:latin typeface="ＭＳ Ｐゴシック" panose="020B0600070205080204" pitchFamily="50" charset="-128"/>
                <a:ea typeface="ＭＳ Ｐゴシック" panose="020B0600070205080204" pitchFamily="50" charset="-128"/>
              </a:rPr>
            </a:br>
            <a:r>
              <a:rPr lang="ja-JP" altLang="en-US" b="1" u="sng" spc="-5" dirty="0">
                <a:latin typeface="ＭＳ Ｐゴシック" panose="020B0600070205080204" pitchFamily="50" charset="-128"/>
                <a:ea typeface="ＭＳ Ｐゴシック" panose="020B0600070205080204" pitchFamily="50" charset="-128"/>
                <a:cs typeface="UD デジタル 教科書体 N-B"/>
              </a:rPr>
              <a:t>講　義</a:t>
            </a:r>
            <a:br>
              <a:rPr lang="ja-JP" altLang="en-US" b="1" u="sng" spc="-5" dirty="0">
                <a:latin typeface="ＭＳ Ｐゴシック" panose="020B0600070205080204" pitchFamily="50" charset="-128"/>
                <a:ea typeface="ＭＳ Ｐゴシック" panose="020B0600070205080204" pitchFamily="50" charset="-128"/>
                <a:cs typeface="UD デジタル 教科書体 N-B"/>
              </a:rPr>
            </a:br>
            <a:br>
              <a:rPr lang="ja-JP" altLang="en-US" sz="3600" b="1" u="sng" dirty="0">
                <a:latin typeface="ＭＳ Ｐゴシック" panose="020B0600070205080204" pitchFamily="50" charset="-128"/>
                <a:ea typeface="ＭＳ Ｐゴシック" panose="020B0600070205080204" pitchFamily="50" charset="-128"/>
                <a:cs typeface="UD デジタル 教科書体 N-B"/>
              </a:rPr>
            </a:br>
            <a:r>
              <a:rPr lang="ja-JP" altLang="en-US" sz="5400" b="1" dirty="0">
                <a:latin typeface="ＭＳ Ｐゴシック" panose="020B0600070205080204" pitchFamily="50" charset="-128"/>
                <a:ea typeface="ＭＳ Ｐゴシック" panose="020B0600070205080204" pitchFamily="50" charset="-128"/>
              </a:rPr>
              <a:t>相談支援に求められる</a:t>
            </a:r>
            <a:br>
              <a:rPr lang="ja-JP" altLang="en-US" sz="5400" b="1" dirty="0">
                <a:latin typeface="ＭＳ Ｐゴシック" panose="020B0600070205080204" pitchFamily="50" charset="-128"/>
                <a:ea typeface="ＭＳ Ｐゴシック" panose="020B0600070205080204" pitchFamily="50" charset="-128"/>
              </a:rPr>
            </a:br>
            <a:r>
              <a:rPr lang="ja-JP" altLang="en-US" sz="5400" b="1" dirty="0">
                <a:latin typeface="ＭＳ Ｐゴシック" panose="020B0600070205080204" pitchFamily="50" charset="-128"/>
                <a:ea typeface="ＭＳ Ｐゴシック" panose="020B0600070205080204" pitchFamily="50" charset="-128"/>
              </a:rPr>
              <a:t>本人中心の意義</a:t>
            </a:r>
            <a:endParaRPr lang="ja-JP" altLang="en-US" sz="3200" b="1" i="1" u="sng" dirty="0">
              <a:latin typeface="ＭＳ Ｐゴシック" panose="020B0600070205080204" pitchFamily="50" charset="-128"/>
              <a:ea typeface="ＭＳ Ｐゴシック" panose="020B0600070205080204" pitchFamily="50" charset="-128"/>
            </a:endParaRPr>
          </a:p>
        </p:txBody>
      </p:sp>
      <p:sp>
        <p:nvSpPr>
          <p:cNvPr id="4099" name="Rectangle 3">
            <a:extLst>
              <a:ext uri="{FF2B5EF4-FFF2-40B4-BE49-F238E27FC236}">
                <a16:creationId xmlns:a16="http://schemas.microsoft.com/office/drawing/2014/main" id="{A360EE23-0EC0-FC81-252E-B476DFD4BC7C}"/>
              </a:ext>
            </a:extLst>
          </p:cNvPr>
          <p:cNvSpPr>
            <a:spLocks noGrp="1" noChangeArrowheads="1"/>
          </p:cNvSpPr>
          <p:nvPr>
            <p:ph type="subTitle" idx="1"/>
          </p:nvPr>
        </p:nvSpPr>
        <p:spPr>
          <a:xfrm>
            <a:off x="3853184" y="5445224"/>
            <a:ext cx="4967288" cy="1008013"/>
          </a:xfrm>
        </p:spPr>
        <p:txBody>
          <a:bodyPr/>
          <a:lstStyle/>
          <a:p>
            <a:pPr algn="l" defTabSz="912813" eaLnBrk="1" hangingPunct="1"/>
            <a:r>
              <a:rPr lang="ja-JP" altLang="en-US" sz="2000" b="1" dirty="0"/>
              <a:t>一般社団法人兵庫県相談支援ネットワーク</a:t>
            </a:r>
          </a:p>
          <a:p>
            <a:pPr algn="l" defTabSz="912813" eaLnBrk="1" hangingPunct="1"/>
            <a:r>
              <a:rPr lang="ja-JP" altLang="en-US" sz="2000" b="1" dirty="0"/>
              <a:t>　代表理事</a:t>
            </a:r>
            <a:r>
              <a:rPr lang="ja-JP" altLang="en-US" sz="3000" b="1" dirty="0"/>
              <a:t>　　　　　　玉木幸則</a:t>
            </a:r>
            <a:endParaRPr lang="ja-JP"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BF910A-765A-6D6D-4751-C0D81C880AEB}"/>
              </a:ext>
            </a:extLst>
          </p:cNvPr>
          <p:cNvSpPr>
            <a:spLocks noGrp="1" noChangeArrowheads="1"/>
          </p:cNvSpPr>
          <p:nvPr>
            <p:ph type="title"/>
          </p:nvPr>
        </p:nvSpPr>
        <p:spPr>
          <a:xfrm>
            <a:off x="457200" y="457200"/>
            <a:ext cx="8229600" cy="838200"/>
          </a:xfrm>
          <a:solidFill>
            <a:schemeClr val="accent1"/>
          </a:solidFill>
        </p:spPr>
        <p:txBody>
          <a:bodyPr/>
          <a:lstStyle/>
          <a:p>
            <a:pPr eaLnBrk="1" hangingPunct="1"/>
            <a:r>
              <a:rPr lang="ja-JP" altLang="en-US" sz="3600" b="1"/>
              <a:t>国連の人権条約と障害者</a:t>
            </a:r>
          </a:p>
        </p:txBody>
      </p:sp>
      <p:sp>
        <p:nvSpPr>
          <p:cNvPr id="5123" name="Rectangle 3">
            <a:extLst>
              <a:ext uri="{FF2B5EF4-FFF2-40B4-BE49-F238E27FC236}">
                <a16:creationId xmlns:a16="http://schemas.microsoft.com/office/drawing/2014/main" id="{853A62B1-165A-3677-7D06-2C557DA63816}"/>
              </a:ext>
            </a:extLst>
          </p:cNvPr>
          <p:cNvSpPr>
            <a:spLocks noGrp="1" noChangeArrowheads="1"/>
          </p:cNvSpPr>
          <p:nvPr>
            <p:ph type="body" idx="1"/>
          </p:nvPr>
        </p:nvSpPr>
        <p:spPr>
          <a:xfrm>
            <a:off x="457200" y="1371600"/>
            <a:ext cx="8229600" cy="5029200"/>
          </a:xfrm>
        </p:spPr>
        <p:txBody>
          <a:bodyPr/>
          <a:lstStyle/>
          <a:p>
            <a:pPr marL="0" indent="0" eaLnBrk="1" hangingPunct="1">
              <a:lnSpc>
                <a:spcPct val="90000"/>
              </a:lnSpc>
              <a:buFontTx/>
              <a:buNone/>
              <a:defRPr/>
            </a:pPr>
            <a:r>
              <a:rPr lang="ja-JP" altLang="en-US" sz="2800" dirty="0"/>
              <a:t>国連の９大人権条約</a:t>
            </a:r>
          </a:p>
          <a:p>
            <a:pPr eaLnBrk="1" hangingPunct="1">
              <a:lnSpc>
                <a:spcPct val="90000"/>
              </a:lnSpc>
              <a:buFontTx/>
              <a:buNone/>
              <a:defRPr/>
            </a:pPr>
            <a:r>
              <a:rPr lang="ja-JP" altLang="en-US" sz="2000" dirty="0"/>
              <a:t>　</a:t>
            </a:r>
            <a:r>
              <a:rPr lang="ja-JP" altLang="en-US" sz="2400" b="1" u="sng" dirty="0"/>
              <a:t>　・人種差別撤廃条約</a:t>
            </a:r>
          </a:p>
          <a:p>
            <a:pPr eaLnBrk="1" hangingPunct="1">
              <a:lnSpc>
                <a:spcPct val="90000"/>
              </a:lnSpc>
              <a:buFontTx/>
              <a:buNone/>
              <a:defRPr/>
            </a:pPr>
            <a:r>
              <a:rPr lang="ja-JP" altLang="en-US" sz="2400" b="1" dirty="0"/>
              <a:t>　　　　　　　　　</a:t>
            </a:r>
            <a:r>
              <a:rPr lang="ja-JP" altLang="en-US" sz="2400" b="1" u="sng" dirty="0"/>
              <a:t>（国連の採択年</a:t>
            </a:r>
            <a:r>
              <a:rPr lang="en-US" altLang="ja-JP" sz="2400" b="1" u="sng" dirty="0"/>
              <a:t>1965</a:t>
            </a:r>
            <a:r>
              <a:rPr lang="ja-JP" altLang="en-US" sz="2400" b="1" u="sng" dirty="0"/>
              <a:t>年・日本の締結年</a:t>
            </a:r>
            <a:r>
              <a:rPr lang="en-US" altLang="ja-JP" sz="2400" b="1" u="sng" dirty="0"/>
              <a:t>1995</a:t>
            </a:r>
            <a:r>
              <a:rPr lang="ja-JP" altLang="en-US" sz="2400" b="1" u="sng" dirty="0"/>
              <a:t>年）</a:t>
            </a:r>
          </a:p>
          <a:p>
            <a:pPr eaLnBrk="1" hangingPunct="1">
              <a:lnSpc>
                <a:spcPct val="90000"/>
              </a:lnSpc>
              <a:buFontTx/>
              <a:buNone/>
              <a:defRPr/>
            </a:pPr>
            <a:r>
              <a:rPr lang="ja-JP" altLang="en-US" sz="2400" dirty="0"/>
              <a:t>　　・国際人権自由権規約（</a:t>
            </a:r>
            <a:r>
              <a:rPr lang="en-US" altLang="ja-JP" sz="2400" dirty="0"/>
              <a:t>1966</a:t>
            </a:r>
            <a:r>
              <a:rPr lang="ja-JP" altLang="en-US" sz="2400" dirty="0"/>
              <a:t>年・</a:t>
            </a:r>
            <a:r>
              <a:rPr lang="en-US" altLang="ja-JP" sz="2400" dirty="0"/>
              <a:t>1979</a:t>
            </a:r>
            <a:r>
              <a:rPr lang="ja-JP" altLang="en-US" sz="2400" dirty="0"/>
              <a:t>年）</a:t>
            </a:r>
          </a:p>
          <a:p>
            <a:pPr eaLnBrk="1" hangingPunct="1">
              <a:lnSpc>
                <a:spcPct val="90000"/>
              </a:lnSpc>
              <a:buFontTx/>
              <a:buNone/>
              <a:defRPr/>
            </a:pPr>
            <a:r>
              <a:rPr lang="ja-JP" altLang="en-US" sz="2400" dirty="0"/>
              <a:t>　　・国際人権社会権規約（</a:t>
            </a:r>
            <a:r>
              <a:rPr lang="en-US" altLang="ja-JP" sz="2400" dirty="0"/>
              <a:t>1966</a:t>
            </a:r>
            <a:r>
              <a:rPr lang="ja-JP" altLang="en-US" sz="2400" dirty="0"/>
              <a:t>年・</a:t>
            </a:r>
            <a:r>
              <a:rPr lang="en-US" altLang="ja-JP" sz="2400" dirty="0"/>
              <a:t>1979</a:t>
            </a:r>
            <a:r>
              <a:rPr lang="ja-JP" altLang="en-US" sz="2400" dirty="0"/>
              <a:t>年）</a:t>
            </a:r>
          </a:p>
          <a:p>
            <a:pPr eaLnBrk="1" hangingPunct="1">
              <a:lnSpc>
                <a:spcPct val="90000"/>
              </a:lnSpc>
              <a:buFontTx/>
              <a:buNone/>
              <a:defRPr/>
            </a:pPr>
            <a:r>
              <a:rPr lang="ja-JP" altLang="en-US" sz="2400" dirty="0"/>
              <a:t>　　・女性差別撤廃条約（</a:t>
            </a:r>
            <a:r>
              <a:rPr lang="en-US" altLang="ja-JP" sz="2400" dirty="0"/>
              <a:t>1979</a:t>
            </a:r>
            <a:r>
              <a:rPr lang="ja-JP" altLang="en-US" sz="2400" dirty="0"/>
              <a:t>年・</a:t>
            </a:r>
            <a:r>
              <a:rPr lang="en-US" altLang="ja-JP" sz="2400" dirty="0"/>
              <a:t>1981</a:t>
            </a:r>
            <a:r>
              <a:rPr lang="ja-JP" altLang="en-US" sz="2400" dirty="0"/>
              <a:t>年）</a:t>
            </a:r>
          </a:p>
          <a:p>
            <a:pPr eaLnBrk="1" hangingPunct="1">
              <a:lnSpc>
                <a:spcPct val="90000"/>
              </a:lnSpc>
              <a:buFontTx/>
              <a:buNone/>
              <a:defRPr/>
            </a:pPr>
            <a:r>
              <a:rPr lang="ja-JP" altLang="en-US" sz="2400" dirty="0"/>
              <a:t>　　・拷問等禁止条約（</a:t>
            </a:r>
            <a:r>
              <a:rPr lang="en-US" altLang="ja-JP" sz="2400" dirty="0"/>
              <a:t>1984</a:t>
            </a:r>
            <a:r>
              <a:rPr lang="ja-JP" altLang="en-US" sz="2400" dirty="0"/>
              <a:t>年・</a:t>
            </a:r>
            <a:r>
              <a:rPr lang="en-US" altLang="ja-JP" sz="2400" dirty="0"/>
              <a:t>1999</a:t>
            </a:r>
            <a:r>
              <a:rPr lang="ja-JP" altLang="en-US" sz="2400" dirty="0"/>
              <a:t>年）</a:t>
            </a:r>
          </a:p>
          <a:p>
            <a:pPr eaLnBrk="1" hangingPunct="1">
              <a:lnSpc>
                <a:spcPct val="90000"/>
              </a:lnSpc>
              <a:buFontTx/>
              <a:buNone/>
              <a:defRPr/>
            </a:pPr>
            <a:r>
              <a:rPr lang="ja-JP" altLang="en-US" sz="2400" dirty="0"/>
              <a:t>　　</a:t>
            </a:r>
            <a:r>
              <a:rPr lang="ja-JP" altLang="en-US" sz="2400" b="1" u="sng" dirty="0"/>
              <a:t>・子どもの権利条約（</a:t>
            </a:r>
            <a:r>
              <a:rPr lang="en-US" altLang="ja-JP" sz="2400" b="1" u="sng" dirty="0"/>
              <a:t>1989</a:t>
            </a:r>
            <a:r>
              <a:rPr lang="ja-JP" altLang="en-US" sz="2400" b="1" u="sng" dirty="0"/>
              <a:t>年・</a:t>
            </a:r>
            <a:r>
              <a:rPr lang="en-US" altLang="ja-JP" sz="2400" b="1" u="sng" dirty="0"/>
              <a:t>1994</a:t>
            </a:r>
            <a:r>
              <a:rPr lang="ja-JP" altLang="en-US" sz="2400" b="1" u="sng" dirty="0"/>
              <a:t>年）</a:t>
            </a:r>
          </a:p>
          <a:p>
            <a:pPr eaLnBrk="1" hangingPunct="1">
              <a:lnSpc>
                <a:spcPct val="90000"/>
              </a:lnSpc>
              <a:buFontTx/>
              <a:buNone/>
              <a:defRPr/>
            </a:pPr>
            <a:r>
              <a:rPr lang="ja-JP" altLang="en-US" sz="2400" dirty="0"/>
              <a:t>　　・移住労働者の権利条約（</a:t>
            </a:r>
            <a:r>
              <a:rPr lang="en-US" altLang="ja-JP" sz="2400" dirty="0"/>
              <a:t>1990</a:t>
            </a:r>
            <a:r>
              <a:rPr lang="ja-JP" altLang="en-US" sz="2400" dirty="0"/>
              <a:t>年・未締結）</a:t>
            </a:r>
          </a:p>
          <a:p>
            <a:pPr eaLnBrk="1" hangingPunct="1">
              <a:lnSpc>
                <a:spcPct val="90000"/>
              </a:lnSpc>
              <a:buFontTx/>
              <a:buNone/>
              <a:defRPr/>
            </a:pPr>
            <a:r>
              <a:rPr lang="ja-JP" altLang="en-US" sz="2400" dirty="0"/>
              <a:t>　　・強制失踪条約（</a:t>
            </a:r>
            <a:r>
              <a:rPr lang="en-US" altLang="ja-JP" sz="2400" dirty="0"/>
              <a:t>2006</a:t>
            </a:r>
            <a:r>
              <a:rPr lang="ja-JP" altLang="en-US" sz="2400" dirty="0"/>
              <a:t>年・</a:t>
            </a:r>
            <a:r>
              <a:rPr lang="en-US" altLang="ja-JP" sz="2400" dirty="0"/>
              <a:t>2007</a:t>
            </a:r>
            <a:r>
              <a:rPr lang="ja-JP" altLang="en-US" sz="2400" dirty="0"/>
              <a:t>年署名）</a:t>
            </a:r>
          </a:p>
          <a:p>
            <a:pPr eaLnBrk="1" hangingPunct="1">
              <a:lnSpc>
                <a:spcPct val="90000"/>
              </a:lnSpc>
              <a:buFontTx/>
              <a:buNone/>
              <a:defRPr/>
            </a:pPr>
            <a:r>
              <a:rPr lang="ja-JP" altLang="en-US" sz="2000" dirty="0"/>
              <a:t>　</a:t>
            </a:r>
            <a:r>
              <a:rPr lang="ja-JP" altLang="en-US" sz="2000" b="1" u="sng" dirty="0"/>
              <a:t>　</a:t>
            </a:r>
            <a:r>
              <a:rPr lang="ja-JP" altLang="en-US" sz="2400" b="1" u="sng" dirty="0"/>
              <a:t>・</a:t>
            </a:r>
            <a:r>
              <a:rPr lang="ja-JP" altLang="en-US" sz="2400" b="1" u="sng" dirty="0">
                <a:solidFill>
                  <a:srgbClr val="FF0000"/>
                </a:solidFill>
              </a:rPr>
              <a:t>障害者の権利条約（</a:t>
            </a:r>
            <a:r>
              <a:rPr lang="en-US" altLang="ja-JP" sz="2400" b="1" u="sng" dirty="0">
                <a:solidFill>
                  <a:srgbClr val="FF0000"/>
                </a:solidFill>
              </a:rPr>
              <a:t>2006</a:t>
            </a:r>
            <a:r>
              <a:rPr lang="ja-JP" altLang="en-US" sz="2400" b="1" u="sng" dirty="0">
                <a:solidFill>
                  <a:srgbClr val="FF0000"/>
                </a:solidFill>
              </a:rPr>
              <a:t>年・</a:t>
            </a:r>
            <a:r>
              <a:rPr lang="en-US" altLang="ja-JP" sz="2400" b="1" u="sng" dirty="0">
                <a:solidFill>
                  <a:srgbClr val="FF0000"/>
                </a:solidFill>
              </a:rPr>
              <a:t>2007</a:t>
            </a:r>
            <a:r>
              <a:rPr lang="ja-JP" altLang="en-US" sz="2400" b="1" u="sng" dirty="0">
                <a:solidFill>
                  <a:srgbClr val="FF0000"/>
                </a:solidFill>
              </a:rPr>
              <a:t>年署名・２０１４年批准）</a:t>
            </a:r>
          </a:p>
          <a:p>
            <a:pPr eaLnBrk="1" hangingPunct="1">
              <a:lnSpc>
                <a:spcPct val="90000"/>
              </a:lnSpc>
              <a:buFontTx/>
              <a:buNone/>
              <a:defRPr/>
            </a:pPr>
            <a:r>
              <a:rPr lang="en-US" altLang="ja-JP" sz="2200" b="1" u="sng" dirty="0">
                <a:solidFill>
                  <a:srgbClr val="FF0000"/>
                </a:solidFill>
              </a:rPr>
              <a:t>※</a:t>
            </a:r>
            <a:r>
              <a:rPr lang="ja-JP" altLang="en-US" sz="2200" b="1" u="sng" dirty="0">
                <a:solidFill>
                  <a:srgbClr val="FF0000"/>
                </a:solidFill>
              </a:rPr>
              <a:t>障害者の機会均等化に関する基準規則（</a:t>
            </a:r>
            <a:r>
              <a:rPr lang="en-US" altLang="ja-JP" sz="2200" b="1" u="sng" dirty="0">
                <a:solidFill>
                  <a:srgbClr val="FF0000"/>
                </a:solidFill>
              </a:rPr>
              <a:t>1993</a:t>
            </a:r>
            <a:r>
              <a:rPr lang="ja-JP" altLang="en-US" sz="2200" b="1" u="sng" dirty="0">
                <a:solidFill>
                  <a:srgbClr val="FF0000"/>
                </a:solidFill>
              </a:rPr>
              <a:t>年　採択４８／９６）</a:t>
            </a:r>
          </a:p>
          <a:p>
            <a:pPr eaLnBrk="1" hangingPunct="1">
              <a:lnSpc>
                <a:spcPct val="90000"/>
              </a:lnSpc>
              <a:buFontTx/>
              <a:buNone/>
              <a:defRPr/>
            </a:pPr>
            <a:r>
              <a:rPr lang="ja-JP" altLang="en-US" sz="2200" b="1" u="sng" dirty="0">
                <a:solidFill>
                  <a:srgbClr val="FF0000"/>
                </a:solidFill>
              </a:rPr>
              <a:t>　 サマランカ宣言　ユネスコ　</a:t>
            </a:r>
            <a:r>
              <a:rPr lang="en-US" altLang="ja-JP" sz="2200" b="1" u="sng" dirty="0">
                <a:solidFill>
                  <a:srgbClr val="FF0000"/>
                </a:solidFill>
              </a:rPr>
              <a:t>(1994</a:t>
            </a:r>
            <a:r>
              <a:rPr lang="ja-JP" altLang="en-US" sz="2200" b="1" u="sng" dirty="0">
                <a:solidFill>
                  <a:srgbClr val="FF0000"/>
                </a:solidFill>
              </a:rPr>
              <a:t>年</a:t>
            </a:r>
            <a:r>
              <a:rPr lang="en-US" altLang="ja-JP" sz="2200" b="1" u="sng" dirty="0">
                <a:solidFill>
                  <a:srgbClr val="FF0000"/>
                </a:solidFill>
              </a:rPr>
              <a:t>)</a:t>
            </a:r>
            <a:endParaRPr lang="ja-JP" altLang="en-US" sz="2200" b="1" u="sng" dirty="0">
              <a:solidFill>
                <a:srgbClr val="FF0000"/>
              </a:solidFill>
            </a:endParaRPr>
          </a:p>
        </p:txBody>
      </p:sp>
      <p:sp>
        <p:nvSpPr>
          <p:cNvPr id="14340" name="スライド番号プレースホルダー 1">
            <a:extLst>
              <a:ext uri="{FF2B5EF4-FFF2-40B4-BE49-F238E27FC236}">
                <a16:creationId xmlns:a16="http://schemas.microsoft.com/office/drawing/2014/main" id="{BEE1BD35-02F4-7C39-B018-BB1ED83630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10</a:t>
            </a:fld>
            <a:endParaRPr lang="en-US" altLang="ja-JP"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5E89D568-68F8-A859-0B83-A0FE06651630}"/>
              </a:ext>
            </a:extLst>
          </p:cNvPr>
          <p:cNvSpPr>
            <a:spLocks noGrp="1"/>
          </p:cNvSpPr>
          <p:nvPr>
            <p:ph type="title"/>
          </p:nvPr>
        </p:nvSpPr>
        <p:spPr>
          <a:xfrm>
            <a:off x="355600" y="152400"/>
            <a:ext cx="8032750" cy="1836738"/>
          </a:xfrm>
          <a:ln>
            <a:solidFill>
              <a:srgbClr val="FF0000"/>
            </a:solidFill>
            <a:miter lim="800000"/>
            <a:headEnd/>
            <a:tailEnd/>
          </a:ln>
        </p:spPr>
        <p:txBody>
          <a:bodyPr/>
          <a:lstStyle/>
          <a:p>
            <a:r>
              <a:rPr lang="en-US" altLang="ja-JP" sz="2400">
                <a:latin typeface="HGS創英角ﾎﾟｯﾌﾟ体" panose="040B0A00000000000000" pitchFamily="50" charset="-128"/>
                <a:ea typeface="HGS創英角ﾎﾟｯﾌﾟ体" panose="040B0A00000000000000" pitchFamily="50" charset="-128"/>
              </a:rPr>
              <a:t>  </a:t>
            </a:r>
            <a:r>
              <a:rPr lang="ja-JP" altLang="en-US" sz="2400">
                <a:latin typeface="HGS創英角ﾎﾟｯﾌﾟ体" panose="040B0A00000000000000" pitchFamily="50" charset="-128"/>
                <a:ea typeface="HGS創英角ﾎﾟｯﾌﾟ体" panose="040B0A00000000000000" pitchFamily="50" charset="-128"/>
              </a:rPr>
              <a:t>　　</a:t>
            </a:r>
            <a:r>
              <a:rPr lang="ja-JP" altLang="en-US" sz="2400">
                <a:solidFill>
                  <a:srgbClr val="C00000"/>
                </a:solidFill>
                <a:latin typeface="ＭＳ Ｐゴシック" panose="020B0600070205080204" pitchFamily="50" charset="-128"/>
              </a:rPr>
              <a:t>国連障害者の権利条約によって大きく変わる</a:t>
            </a:r>
            <a:br>
              <a:rPr lang="ja-JP" altLang="en-US" sz="2400">
                <a:solidFill>
                  <a:srgbClr val="C00000"/>
                </a:solidFill>
                <a:latin typeface="HGS創英角ﾎﾟｯﾌﾟ体" panose="040B0A00000000000000" pitchFamily="50" charset="-128"/>
                <a:ea typeface="HGS創英角ﾎﾟｯﾌﾟ体" panose="040B0A00000000000000" pitchFamily="50" charset="-128"/>
              </a:rPr>
            </a:br>
            <a:r>
              <a:rPr lang="en-US" altLang="ja-JP" sz="1400">
                <a:latin typeface="HGPｺﾞｼｯｸE" panose="020B0900000000000000" pitchFamily="50" charset="-128"/>
                <a:ea typeface="HGPｺﾞｼｯｸE" panose="020B0900000000000000" pitchFamily="50" charset="-128"/>
              </a:rPr>
              <a:t>2006</a:t>
            </a:r>
            <a:r>
              <a:rPr lang="ja-JP" altLang="en-US" sz="1400">
                <a:latin typeface="HGPｺﾞｼｯｸE" panose="020B0900000000000000" pitchFamily="50" charset="-128"/>
                <a:ea typeface="HGPｺﾞｼｯｸE" panose="020B0900000000000000" pitchFamily="50" charset="-128"/>
              </a:rPr>
              <a:t>年</a:t>
            </a:r>
            <a:r>
              <a:rPr lang="en-US" altLang="ja-JP" sz="1400">
                <a:latin typeface="HGPｺﾞｼｯｸE" panose="020B0900000000000000" pitchFamily="50" charset="-128"/>
                <a:ea typeface="HGPｺﾞｼｯｸE" panose="020B0900000000000000" pitchFamily="50" charset="-128"/>
              </a:rPr>
              <a:t>12</a:t>
            </a:r>
            <a:r>
              <a:rPr lang="ja-JP" altLang="en-US" sz="1400">
                <a:latin typeface="HGPｺﾞｼｯｸE" panose="020B0900000000000000" pitchFamily="50" charset="-128"/>
                <a:ea typeface="HGPｺﾞｼｯｸE" panose="020B0900000000000000" pitchFamily="50" charset="-128"/>
              </a:rPr>
              <a:t>月採択　　</a:t>
            </a:r>
            <a:r>
              <a:rPr lang="en-US" altLang="ja-JP" sz="1400">
                <a:latin typeface="HGPｺﾞｼｯｸE" panose="020B0900000000000000" pitchFamily="50" charset="-128"/>
                <a:ea typeface="HGPｺﾞｼｯｸE" panose="020B0900000000000000" pitchFamily="50" charset="-128"/>
              </a:rPr>
              <a:t>2007</a:t>
            </a:r>
            <a:r>
              <a:rPr lang="ja-JP" altLang="en-US" sz="1400">
                <a:latin typeface="HGPｺﾞｼｯｸE" panose="020B0900000000000000" pitchFamily="50" charset="-128"/>
                <a:ea typeface="HGPｺﾞｼｯｸE" panose="020B0900000000000000" pitchFamily="50" charset="-128"/>
              </a:rPr>
              <a:t>年</a:t>
            </a:r>
            <a:r>
              <a:rPr lang="en-US" altLang="ja-JP" sz="1400">
                <a:latin typeface="HGPｺﾞｼｯｸE" panose="020B0900000000000000" pitchFamily="50" charset="-128"/>
                <a:ea typeface="HGPｺﾞｼｯｸE" panose="020B0900000000000000" pitchFamily="50" charset="-128"/>
              </a:rPr>
              <a:t>9</a:t>
            </a:r>
            <a:r>
              <a:rPr lang="ja-JP" altLang="en-US" sz="1400">
                <a:latin typeface="HGPｺﾞｼｯｸE" panose="020B0900000000000000" pitchFamily="50" charset="-128"/>
                <a:ea typeface="HGPｺﾞｼｯｸE" panose="020B0900000000000000" pitchFamily="50" charset="-128"/>
              </a:rPr>
              <a:t>月日本政府調印　</a:t>
            </a:r>
            <a:r>
              <a:rPr lang="en-US" altLang="ja-JP" sz="1400">
                <a:latin typeface="HGPｺﾞｼｯｸE" panose="020B0900000000000000" pitchFamily="50" charset="-128"/>
                <a:ea typeface="HGPｺﾞｼｯｸE" panose="020B0900000000000000" pitchFamily="50" charset="-128"/>
              </a:rPr>
              <a:t>2008</a:t>
            </a:r>
            <a:r>
              <a:rPr lang="ja-JP" altLang="en-US" sz="1400">
                <a:latin typeface="HGPｺﾞｼｯｸE" panose="020B0900000000000000" pitchFamily="50" charset="-128"/>
                <a:ea typeface="HGPｺﾞｼｯｸE" panose="020B0900000000000000" pitchFamily="50" charset="-128"/>
              </a:rPr>
              <a:t>年</a:t>
            </a:r>
            <a:r>
              <a:rPr lang="en-US" altLang="ja-JP" sz="1400">
                <a:latin typeface="HGPｺﾞｼｯｸE" panose="020B0900000000000000" pitchFamily="50" charset="-128"/>
                <a:ea typeface="HGPｺﾞｼｯｸE" panose="020B0900000000000000" pitchFamily="50" charset="-128"/>
              </a:rPr>
              <a:t>5</a:t>
            </a:r>
            <a:r>
              <a:rPr lang="ja-JP" altLang="en-US" sz="1400">
                <a:latin typeface="HGPｺﾞｼｯｸE" panose="020B0900000000000000" pitchFamily="50" charset="-128"/>
                <a:ea typeface="HGPｺﾞｼｯｸE" panose="020B0900000000000000" pitchFamily="50" charset="-128"/>
              </a:rPr>
              <a:t>月</a:t>
            </a:r>
            <a:r>
              <a:rPr lang="en-US" altLang="ja-JP" sz="1400">
                <a:latin typeface="HGPｺﾞｼｯｸE" panose="020B0900000000000000" pitchFamily="50" charset="-128"/>
                <a:ea typeface="HGPｺﾞｼｯｸE" panose="020B0900000000000000" pitchFamily="50" charset="-128"/>
              </a:rPr>
              <a:t>3</a:t>
            </a:r>
            <a:r>
              <a:rPr lang="ja-JP" altLang="en-US" sz="1400">
                <a:latin typeface="HGPｺﾞｼｯｸE" panose="020B0900000000000000" pitchFamily="50" charset="-128"/>
                <a:ea typeface="HGPｺﾞｼｯｸE" panose="020B0900000000000000" pitchFamily="50" charset="-128"/>
              </a:rPr>
              <a:t>日国連発効</a:t>
            </a:r>
            <a:br>
              <a:rPr lang="ja-JP" altLang="en-US" sz="1400">
                <a:latin typeface="HGPｺﾞｼｯｸE" panose="020B0900000000000000" pitchFamily="50" charset="-128"/>
                <a:ea typeface="HGPｺﾞｼｯｸE" panose="020B0900000000000000" pitchFamily="50" charset="-128"/>
              </a:rPr>
            </a:br>
            <a:r>
              <a:rPr lang="en-US" altLang="ja-JP" sz="1400">
                <a:latin typeface="HGPｺﾞｼｯｸE" panose="020B0900000000000000" pitchFamily="50" charset="-128"/>
                <a:ea typeface="HGPｺﾞｼｯｸE" panose="020B0900000000000000" pitchFamily="50" charset="-128"/>
              </a:rPr>
              <a:t>2011</a:t>
            </a:r>
            <a:r>
              <a:rPr lang="ja-JP" altLang="en-US" sz="1400">
                <a:latin typeface="HGPｺﾞｼｯｸE" panose="020B0900000000000000" pitchFamily="50" charset="-128"/>
                <a:ea typeface="HGPｺﾞｼｯｸE" panose="020B0900000000000000" pitchFamily="50" charset="-128"/>
              </a:rPr>
              <a:t>年</a:t>
            </a:r>
            <a:r>
              <a:rPr lang="en-US" altLang="ja-JP" sz="1400">
                <a:latin typeface="HGPｺﾞｼｯｸE" panose="020B0900000000000000" pitchFamily="50" charset="-128"/>
                <a:ea typeface="HGPｺﾞｼｯｸE" panose="020B0900000000000000" pitchFamily="50" charset="-128"/>
              </a:rPr>
              <a:t>8</a:t>
            </a:r>
            <a:r>
              <a:rPr lang="ja-JP" altLang="en-US" sz="1400">
                <a:latin typeface="HGPｺﾞｼｯｸE" panose="020B0900000000000000" pitchFamily="50" charset="-128"/>
                <a:ea typeface="HGPｺﾞｼｯｸE" panose="020B0900000000000000" pitchFamily="50" charset="-128"/>
              </a:rPr>
              <a:t>月障害者基本法改正　</a:t>
            </a:r>
            <a:r>
              <a:rPr lang="en-US" altLang="ja-JP" sz="1400">
                <a:latin typeface="HGPｺﾞｼｯｸE" panose="020B0900000000000000" pitchFamily="50" charset="-128"/>
                <a:ea typeface="HGPｺﾞｼｯｸE" panose="020B0900000000000000" pitchFamily="50" charset="-128"/>
              </a:rPr>
              <a:t>2012</a:t>
            </a:r>
            <a:r>
              <a:rPr lang="ja-JP" altLang="en-US" sz="1400">
                <a:latin typeface="HGPｺﾞｼｯｸE" panose="020B0900000000000000" pitchFamily="50" charset="-128"/>
                <a:ea typeface="HGPｺﾞｼｯｸE" panose="020B0900000000000000" pitchFamily="50" charset="-128"/>
              </a:rPr>
              <a:t>年障害者総合支援法　</a:t>
            </a:r>
            <a:r>
              <a:rPr lang="en-US" altLang="ja-JP" sz="1400">
                <a:latin typeface="HGPｺﾞｼｯｸE" panose="020B0900000000000000" pitchFamily="50" charset="-128"/>
                <a:ea typeface="HGPｺﾞｼｯｸE" panose="020B0900000000000000" pitchFamily="50" charset="-128"/>
              </a:rPr>
              <a:t>2013</a:t>
            </a:r>
            <a:r>
              <a:rPr lang="ja-JP" altLang="en-US" sz="1400">
                <a:latin typeface="HGPｺﾞｼｯｸE" panose="020B0900000000000000" pitchFamily="50" charset="-128"/>
                <a:ea typeface="HGPｺﾞｼｯｸE" panose="020B0900000000000000" pitchFamily="50" charset="-128"/>
              </a:rPr>
              <a:t>年</a:t>
            </a:r>
            <a:r>
              <a:rPr lang="en-US" altLang="ja-JP" sz="1400">
                <a:latin typeface="HGPｺﾞｼｯｸE" panose="020B0900000000000000" pitchFamily="50" charset="-128"/>
                <a:ea typeface="HGPｺﾞｼｯｸE" panose="020B0900000000000000" pitchFamily="50" charset="-128"/>
              </a:rPr>
              <a:t>6</a:t>
            </a:r>
            <a:r>
              <a:rPr lang="ja-JP" altLang="en-US" sz="1400">
                <a:latin typeface="HGPｺﾞｼｯｸE" panose="020B0900000000000000" pitchFamily="50" charset="-128"/>
                <a:ea typeface="HGPｺﾞｼｯｸE" panose="020B0900000000000000" pitchFamily="50" charset="-128"/>
              </a:rPr>
              <a:t>月障害者差別解消法成立</a:t>
            </a:r>
            <a:br>
              <a:rPr lang="ja-JP" altLang="en-US" sz="1400">
                <a:latin typeface="HGPｺﾞｼｯｸE" panose="020B0900000000000000" pitchFamily="50" charset="-128"/>
                <a:ea typeface="HGPｺﾞｼｯｸE" panose="020B0900000000000000" pitchFamily="50" charset="-128"/>
              </a:rPr>
            </a:br>
            <a:r>
              <a:rPr lang="ja-JP" altLang="en-US" sz="1400"/>
              <a:t>　   </a:t>
            </a:r>
            <a:r>
              <a:rPr lang="en-US" altLang="ja-JP" sz="1400">
                <a:latin typeface="HGPｺﾞｼｯｸE" panose="020B0900000000000000" pitchFamily="50" charset="-128"/>
                <a:ea typeface="HGPｺﾞｼｯｸE" panose="020B0900000000000000" pitchFamily="50" charset="-128"/>
              </a:rPr>
              <a:t>2014</a:t>
            </a:r>
            <a:r>
              <a:rPr lang="ja-JP" altLang="en-US" sz="1400">
                <a:latin typeface="HGPｺﾞｼｯｸE" panose="020B0900000000000000" pitchFamily="50" charset="-128"/>
                <a:ea typeface="HGPｺﾞｼｯｸE" panose="020B0900000000000000" pitchFamily="50" charset="-128"/>
              </a:rPr>
              <a:t>年</a:t>
            </a:r>
            <a:r>
              <a:rPr lang="en-US" altLang="ja-JP" sz="1400">
                <a:latin typeface="HGPｺﾞｼｯｸE" panose="020B0900000000000000" pitchFamily="50" charset="-128"/>
                <a:ea typeface="HGPｺﾞｼｯｸE" panose="020B0900000000000000" pitchFamily="50" charset="-128"/>
              </a:rPr>
              <a:t>1</a:t>
            </a:r>
            <a:r>
              <a:rPr lang="ja-JP" altLang="en-US" sz="1400">
                <a:latin typeface="HGPｺﾞｼｯｸE" panose="020B0900000000000000" pitchFamily="50" charset="-128"/>
                <a:ea typeface="HGPｺﾞｼｯｸE" panose="020B0900000000000000" pitchFamily="50" charset="-128"/>
              </a:rPr>
              <a:t>月</a:t>
            </a:r>
            <a:r>
              <a:rPr lang="en-US" altLang="ja-JP" sz="1400">
                <a:latin typeface="HGPｺﾞｼｯｸE" panose="020B0900000000000000" pitchFamily="50" charset="-128"/>
                <a:ea typeface="HGPｺﾞｼｯｸE" panose="020B0900000000000000" pitchFamily="50" charset="-128"/>
              </a:rPr>
              <a:t>20</a:t>
            </a:r>
            <a:r>
              <a:rPr lang="ja-JP" altLang="en-US" sz="1400">
                <a:latin typeface="HGPｺﾞｼｯｸE" panose="020B0900000000000000" pitchFamily="50" charset="-128"/>
                <a:ea typeface="HGPｺﾞｼｯｸE" panose="020B0900000000000000" pitchFamily="50" charset="-128"/>
              </a:rPr>
              <a:t>日</a:t>
            </a:r>
            <a:r>
              <a:rPr lang="ja-JP" altLang="en-US" sz="1400"/>
              <a:t>　</a:t>
            </a:r>
            <a:r>
              <a:rPr lang="ja-JP" altLang="en-US" sz="2400">
                <a:solidFill>
                  <a:srgbClr val="FF0000"/>
                </a:solidFill>
                <a:latin typeface="HG創英角ﾎﾟｯﾌﾟ体" panose="040B0A09000000000000" pitchFamily="49" charset="-128"/>
                <a:ea typeface="HG創英角ﾎﾟｯﾌﾟ体" panose="040B0A09000000000000" pitchFamily="49" charset="-128"/>
              </a:rPr>
              <a:t>批准成立 </a:t>
            </a:r>
            <a:r>
              <a:rPr lang="en-US" altLang="ja-JP" sz="1200">
                <a:solidFill>
                  <a:srgbClr val="FF0000"/>
                </a:solidFill>
                <a:latin typeface="HG創英角ﾎﾟｯﾌﾟ体" panose="040B0A09000000000000" pitchFamily="49" charset="-128"/>
                <a:ea typeface="HG創英角ﾎﾟｯﾌﾟ体" panose="040B0A09000000000000" pitchFamily="49" charset="-128"/>
              </a:rPr>
              <a:t>2</a:t>
            </a:r>
            <a:r>
              <a:rPr lang="ja-JP" altLang="en-US" sz="1200">
                <a:solidFill>
                  <a:srgbClr val="FF0000"/>
                </a:solidFill>
                <a:latin typeface="HG創英角ﾎﾟｯﾌﾟ体" panose="040B0A09000000000000" pitchFamily="49" charset="-128"/>
                <a:ea typeface="HG創英角ﾎﾟｯﾌﾟ体" panose="040B0A09000000000000" pitchFamily="49" charset="-128"/>
              </a:rPr>
              <a:t>月</a:t>
            </a:r>
            <a:r>
              <a:rPr lang="en-US" altLang="ja-JP" sz="1200">
                <a:solidFill>
                  <a:srgbClr val="FF0000"/>
                </a:solidFill>
                <a:latin typeface="HG創英角ﾎﾟｯﾌﾟ体" panose="040B0A09000000000000" pitchFamily="49" charset="-128"/>
                <a:ea typeface="HG創英角ﾎﾟｯﾌﾟ体" panose="040B0A09000000000000" pitchFamily="49" charset="-128"/>
              </a:rPr>
              <a:t>19</a:t>
            </a:r>
            <a:r>
              <a:rPr lang="ja-JP" altLang="en-US" sz="1200">
                <a:solidFill>
                  <a:srgbClr val="FF0000"/>
                </a:solidFill>
                <a:latin typeface="HG創英角ﾎﾟｯﾌﾟ体" panose="040B0A09000000000000" pitchFamily="49" charset="-128"/>
                <a:ea typeface="HG創英角ﾎﾟｯﾌﾟ体" panose="040B0A09000000000000" pitchFamily="49" charset="-128"/>
              </a:rPr>
              <a:t>日日本発効　</a:t>
            </a:r>
            <a:r>
              <a:rPr lang="ja-JP" altLang="en-US" sz="1400"/>
              <a:t>なんと</a:t>
            </a:r>
            <a:r>
              <a:rPr lang="en-US" altLang="ja-JP" sz="2800">
                <a:solidFill>
                  <a:srgbClr val="FF0000"/>
                </a:solidFill>
              </a:rPr>
              <a:t>140</a:t>
            </a:r>
            <a:r>
              <a:rPr lang="ja-JP" altLang="en-US" sz="2800">
                <a:solidFill>
                  <a:srgbClr val="FF0000"/>
                </a:solidFill>
              </a:rPr>
              <a:t>番目</a:t>
            </a:r>
            <a:r>
              <a:rPr lang="ja-JP" altLang="en-US" sz="1400"/>
              <a:t>の批准国</a:t>
            </a:r>
            <a:endParaRPr lang="ja-JP" altLang="en-US" sz="140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3" name="コンテンツ プレースホルダー 2">
            <a:extLst>
              <a:ext uri="{FF2B5EF4-FFF2-40B4-BE49-F238E27FC236}">
                <a16:creationId xmlns:a16="http://schemas.microsoft.com/office/drawing/2014/main" id="{C8EF7E68-63A1-B7A0-3D70-7950AA4709B6}"/>
              </a:ext>
            </a:extLst>
          </p:cNvPr>
          <p:cNvSpPr>
            <a:spLocks noGrp="1"/>
          </p:cNvSpPr>
          <p:nvPr>
            <p:ph idx="1"/>
          </p:nvPr>
        </p:nvSpPr>
        <p:spPr>
          <a:xfrm>
            <a:off x="579438" y="2133600"/>
            <a:ext cx="7593012" cy="927100"/>
          </a:xfrm>
        </p:spPr>
        <p:txBody>
          <a:bodyPr>
            <a:normAutofit lnSpcReduction="10000"/>
          </a:bodyPr>
          <a:lstStyle/>
          <a:p>
            <a:pPr eaLnBrk="1" hangingPunct="1">
              <a:defRPr/>
            </a:pPr>
            <a:r>
              <a:rPr lang="ja-JP" altLang="en-US" sz="1800" b="1" dirty="0"/>
              <a:t>条約の主な内容 ・他の者との平等・地域で暮らす</a:t>
            </a:r>
            <a:r>
              <a:rPr lang="ja-JP" altLang="en-US" sz="1800" b="1" dirty="0" err="1"/>
              <a:t>を</a:t>
            </a:r>
            <a:r>
              <a:rPr lang="ja-JP" altLang="en-US" sz="1800" b="1" dirty="0"/>
              <a:t>あたりまえに</a:t>
            </a:r>
            <a:endParaRPr lang="en-US" altLang="ja-JP" sz="1800" b="1" dirty="0"/>
          </a:p>
          <a:p>
            <a:pPr eaLnBrk="1" hangingPunct="1">
              <a:defRPr/>
            </a:pPr>
            <a:r>
              <a:rPr lang="ja-JP" altLang="en-US" sz="1800" b="1" dirty="0"/>
              <a:t>本人中心生活支援　・社会モデル　・</a:t>
            </a:r>
            <a:r>
              <a:rPr lang="en-US" altLang="ja-JP" sz="1800" b="1" dirty="0"/>
              <a:t>Nothing About us Without us.</a:t>
            </a:r>
            <a:r>
              <a:rPr lang="ja-JP" altLang="en-US" b="1" dirty="0"/>
              <a:t>　　　</a:t>
            </a:r>
          </a:p>
        </p:txBody>
      </p:sp>
      <p:sp>
        <p:nvSpPr>
          <p:cNvPr id="20484" name="テキスト ボックス 3">
            <a:extLst>
              <a:ext uri="{FF2B5EF4-FFF2-40B4-BE49-F238E27FC236}">
                <a16:creationId xmlns:a16="http://schemas.microsoft.com/office/drawing/2014/main" id="{19EE6D65-D00E-56AB-65EF-3157CA2DDC70}"/>
              </a:ext>
            </a:extLst>
          </p:cNvPr>
          <p:cNvSpPr txBox="1">
            <a:spLocks noChangeArrowheads="1"/>
          </p:cNvSpPr>
          <p:nvPr/>
        </p:nvSpPr>
        <p:spPr bwMode="auto">
          <a:xfrm>
            <a:off x="1238250" y="3355975"/>
            <a:ext cx="8810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Garamond" panose="02020404030301010803" pitchFamily="18" charset="0"/>
                <a:ea typeface="HGS創英角ｺﾞｼｯｸUB" panose="020B0900000000000000" pitchFamily="50" charset="-128"/>
              </a:rPr>
              <a:t>憲　法</a:t>
            </a:r>
          </a:p>
        </p:txBody>
      </p:sp>
      <p:sp>
        <p:nvSpPr>
          <p:cNvPr id="47109" name="テキスト ボックス 4">
            <a:extLst>
              <a:ext uri="{FF2B5EF4-FFF2-40B4-BE49-F238E27FC236}">
                <a16:creationId xmlns:a16="http://schemas.microsoft.com/office/drawing/2014/main" id="{8A029BD3-EA6E-1698-788F-A83C61383E05}"/>
              </a:ext>
            </a:extLst>
          </p:cNvPr>
          <p:cNvSpPr txBox="1">
            <a:spLocks noChangeArrowheads="1"/>
          </p:cNvSpPr>
          <p:nvPr/>
        </p:nvSpPr>
        <p:spPr bwMode="auto">
          <a:xfrm>
            <a:off x="1238250" y="3946525"/>
            <a:ext cx="1114425" cy="369888"/>
          </a:xfrm>
          <a:prstGeom prst="rect">
            <a:avLst/>
          </a:prstGeom>
          <a:noFill/>
          <a:ln w="28575">
            <a:solidFill>
              <a:schemeClr val="tx2">
                <a:lumMod val="60000"/>
                <a:lumOff val="40000"/>
              </a:schemeClr>
            </a:solidFill>
            <a:miter lim="800000"/>
            <a:headEnd/>
            <a:tailEnd/>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ja-JP" altLang="en-US" sz="1800" dirty="0">
                <a:solidFill>
                  <a:srgbClr val="FF0000"/>
                </a:solidFill>
                <a:latin typeface="Garamond" pitchFamily="18" charset="0"/>
                <a:ea typeface="HGS創英角ｺﾞｼｯｸUB" pitchFamily="50" charset="-128"/>
              </a:rPr>
              <a:t>条約批准</a:t>
            </a:r>
          </a:p>
        </p:txBody>
      </p:sp>
      <p:sp>
        <p:nvSpPr>
          <p:cNvPr id="20486" name="テキスト ボックス 5">
            <a:extLst>
              <a:ext uri="{FF2B5EF4-FFF2-40B4-BE49-F238E27FC236}">
                <a16:creationId xmlns:a16="http://schemas.microsoft.com/office/drawing/2014/main" id="{43AD2F5B-2E50-9358-4809-A647489C8409}"/>
              </a:ext>
            </a:extLst>
          </p:cNvPr>
          <p:cNvSpPr txBox="1">
            <a:spLocks noChangeArrowheads="1"/>
          </p:cNvSpPr>
          <p:nvPr/>
        </p:nvSpPr>
        <p:spPr bwMode="auto">
          <a:xfrm>
            <a:off x="1295400" y="4508500"/>
            <a:ext cx="998538" cy="41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100">
                <a:latin typeface="Garamond" panose="02020404030301010803" pitchFamily="18" charset="0"/>
                <a:ea typeface="HGS創英角ｺﾞｼｯｸUB" panose="020B0900000000000000" pitchFamily="50" charset="-128"/>
              </a:rPr>
              <a:t>国内法</a:t>
            </a:r>
          </a:p>
        </p:txBody>
      </p:sp>
      <p:sp>
        <p:nvSpPr>
          <p:cNvPr id="7" name="角丸四角形 6">
            <a:extLst>
              <a:ext uri="{FF2B5EF4-FFF2-40B4-BE49-F238E27FC236}">
                <a16:creationId xmlns:a16="http://schemas.microsoft.com/office/drawing/2014/main" id="{DFEBEE22-1CDD-B7FC-EADF-AC4AE86B001B}"/>
              </a:ext>
            </a:extLst>
          </p:cNvPr>
          <p:cNvSpPr/>
          <p:nvPr/>
        </p:nvSpPr>
        <p:spPr>
          <a:xfrm>
            <a:off x="2884488" y="3263900"/>
            <a:ext cx="2749550" cy="36671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t>・障害者基本法</a:t>
            </a:r>
          </a:p>
        </p:txBody>
      </p:sp>
      <p:sp>
        <p:nvSpPr>
          <p:cNvPr id="8" name="角丸四角形 7">
            <a:extLst>
              <a:ext uri="{FF2B5EF4-FFF2-40B4-BE49-F238E27FC236}">
                <a16:creationId xmlns:a16="http://schemas.microsoft.com/office/drawing/2014/main" id="{882B82A7-6B84-85C9-501D-530B40F2769A}"/>
              </a:ext>
            </a:extLst>
          </p:cNvPr>
          <p:cNvSpPr/>
          <p:nvPr/>
        </p:nvSpPr>
        <p:spPr>
          <a:xfrm>
            <a:off x="2817813" y="3708400"/>
            <a:ext cx="2865437" cy="16002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400" dirty="0"/>
          </a:p>
          <a:p>
            <a:pPr algn="ctr">
              <a:defRPr/>
            </a:pPr>
            <a:endParaRPr lang="en-US" altLang="ja-JP" sz="2400" dirty="0"/>
          </a:p>
          <a:p>
            <a:pPr>
              <a:defRPr/>
            </a:pPr>
            <a:r>
              <a:rPr lang="ja-JP" altLang="en-US" sz="2100" dirty="0"/>
              <a:t>障害者総合支援法</a:t>
            </a:r>
            <a:endParaRPr lang="en-US" altLang="ja-JP" sz="1500" dirty="0"/>
          </a:p>
          <a:p>
            <a:pPr>
              <a:defRPr/>
            </a:pPr>
            <a:r>
              <a:rPr lang="ja-JP" altLang="en-US" sz="1500" dirty="0"/>
              <a:t>｛身体障害者福祉法・知的障害者福祉法</a:t>
            </a:r>
            <a:r>
              <a:rPr lang="ja-JP" altLang="en-US" sz="1500" dirty="0">
                <a:solidFill>
                  <a:schemeClr val="bg1"/>
                </a:solidFill>
              </a:rPr>
              <a:t>・精神保健福祉法</a:t>
            </a:r>
            <a:r>
              <a:rPr lang="ja-JP" altLang="en-US" sz="1500" dirty="0"/>
              <a:t>・発達障害者支援法・児童福祉法・高次脳機能障害・特定疾患</a:t>
            </a:r>
            <a:r>
              <a:rPr lang="en-US" altLang="ja-JP" sz="1500" dirty="0"/>
              <a:t>(</a:t>
            </a:r>
            <a:r>
              <a:rPr lang="ja-JP" altLang="en-US" sz="1500" dirty="0"/>
              <a:t>難病</a:t>
            </a:r>
            <a:r>
              <a:rPr lang="en-US" altLang="ja-JP" sz="1500" dirty="0"/>
              <a:t>)</a:t>
            </a:r>
            <a:r>
              <a:rPr lang="ja-JP" altLang="en-US" sz="1500" dirty="0"/>
              <a:t>｝　　</a:t>
            </a:r>
            <a:endParaRPr lang="en-US" altLang="ja-JP" sz="1500" dirty="0"/>
          </a:p>
          <a:p>
            <a:pPr algn="ctr">
              <a:defRPr/>
            </a:pPr>
            <a:endParaRPr lang="en-US" altLang="ja-JP" sz="2400" dirty="0"/>
          </a:p>
          <a:p>
            <a:pPr algn="ctr">
              <a:defRPr/>
            </a:pPr>
            <a:endParaRPr lang="ja-JP" altLang="en-US" sz="2400" dirty="0"/>
          </a:p>
        </p:txBody>
      </p:sp>
      <p:sp>
        <p:nvSpPr>
          <p:cNvPr id="9" name="左中かっこ 8">
            <a:extLst>
              <a:ext uri="{FF2B5EF4-FFF2-40B4-BE49-F238E27FC236}">
                <a16:creationId xmlns:a16="http://schemas.microsoft.com/office/drawing/2014/main" id="{FCA3BFB7-A37E-A9FF-71A5-13FCED75470B}"/>
              </a:ext>
            </a:extLst>
          </p:cNvPr>
          <p:cNvSpPr/>
          <p:nvPr/>
        </p:nvSpPr>
        <p:spPr>
          <a:xfrm>
            <a:off x="2465388" y="3482975"/>
            <a:ext cx="350837" cy="1404938"/>
          </a:xfrm>
          <a:prstGeom prst="leftBrace">
            <a:avLst>
              <a:gd name="adj1" fmla="val 8333"/>
              <a:gd name="adj2" fmla="val 8552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2400"/>
          </a:p>
        </p:txBody>
      </p:sp>
      <p:sp>
        <p:nvSpPr>
          <p:cNvPr id="20490" name="テキスト ボックス 3">
            <a:extLst>
              <a:ext uri="{FF2B5EF4-FFF2-40B4-BE49-F238E27FC236}">
                <a16:creationId xmlns:a16="http://schemas.microsoft.com/office/drawing/2014/main" id="{5FD26AFA-6CA0-CB42-14AC-0FAB169235A5}"/>
              </a:ext>
            </a:extLst>
          </p:cNvPr>
          <p:cNvSpPr txBox="1">
            <a:spLocks noChangeArrowheads="1"/>
          </p:cNvSpPr>
          <p:nvPr/>
        </p:nvSpPr>
        <p:spPr bwMode="auto">
          <a:xfrm>
            <a:off x="1471613" y="5467350"/>
            <a:ext cx="725487" cy="41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100">
                <a:latin typeface="Garamond" panose="02020404030301010803" pitchFamily="18" charset="0"/>
              </a:rPr>
              <a:t>条例</a:t>
            </a:r>
          </a:p>
        </p:txBody>
      </p:sp>
      <p:sp>
        <p:nvSpPr>
          <p:cNvPr id="67595" name="角丸四角形 4">
            <a:extLst>
              <a:ext uri="{FF2B5EF4-FFF2-40B4-BE49-F238E27FC236}">
                <a16:creationId xmlns:a16="http://schemas.microsoft.com/office/drawing/2014/main" id="{079BB880-A86A-CADF-4C9F-9C38B3D8EEE1}"/>
              </a:ext>
            </a:extLst>
          </p:cNvPr>
          <p:cNvSpPr>
            <a:spLocks noChangeArrowheads="1"/>
          </p:cNvSpPr>
          <p:nvPr/>
        </p:nvSpPr>
        <p:spPr bwMode="auto">
          <a:xfrm>
            <a:off x="2817813" y="5373688"/>
            <a:ext cx="2865437" cy="1079500"/>
          </a:xfrm>
          <a:prstGeom prst="roundRect">
            <a:avLst>
              <a:gd name="adj" fmla="val 16667"/>
            </a:avLst>
          </a:prstGeom>
          <a:solidFill>
            <a:schemeClr val="tx2">
              <a:lumMod val="60000"/>
              <a:lumOff val="40000"/>
            </a:schemeClr>
          </a:solidFill>
          <a:ln>
            <a:noFill/>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1600" dirty="0">
                <a:solidFill>
                  <a:schemeClr val="bg1"/>
                </a:solidFill>
                <a:latin typeface="HGSｺﾞｼｯｸE" panose="020B0900000000000000" pitchFamily="50" charset="-128"/>
                <a:ea typeface="HGSｺﾞｼｯｸE" panose="020B0900000000000000" pitchFamily="50" charset="-128"/>
              </a:rPr>
              <a:t>千葉県・北海道・岩手県・大阪府・熊本県・沖縄県などの障害者差別解消条例　</a:t>
            </a:r>
          </a:p>
        </p:txBody>
      </p:sp>
      <p:sp>
        <p:nvSpPr>
          <p:cNvPr id="20492" name="角丸四角形 3">
            <a:extLst>
              <a:ext uri="{FF2B5EF4-FFF2-40B4-BE49-F238E27FC236}">
                <a16:creationId xmlns:a16="http://schemas.microsoft.com/office/drawing/2014/main" id="{C7F80C6E-F05B-9A03-DC65-C956F6ADE1D2}"/>
              </a:ext>
            </a:extLst>
          </p:cNvPr>
          <p:cNvSpPr>
            <a:spLocks noChangeArrowheads="1"/>
          </p:cNvSpPr>
          <p:nvPr/>
        </p:nvSpPr>
        <p:spPr bwMode="auto">
          <a:xfrm>
            <a:off x="5964238" y="3192463"/>
            <a:ext cx="2749550" cy="3405187"/>
          </a:xfrm>
          <a:prstGeom prst="roundRect">
            <a:avLst>
              <a:gd name="adj" fmla="val 16667"/>
            </a:avLst>
          </a:prstGeom>
          <a:solidFill>
            <a:schemeClr val="bg1"/>
          </a:solidFill>
          <a:ln w="38100" algn="ctr">
            <a:solidFill>
              <a:schemeClr val="tx1"/>
            </a:solidFill>
            <a:round/>
            <a:headEnd/>
            <a:tailEnd type="triangle" w="med" len="me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HGPｺﾞｼｯｸE" panose="020B0900000000000000" pitchFamily="50" charset="-128"/>
                <a:ea typeface="HGPｺﾞｼｯｸE" panose="020B0900000000000000" pitchFamily="50" charset="-128"/>
              </a:rPr>
              <a:t>・障害者虐待防止法</a:t>
            </a:r>
          </a:p>
          <a:p>
            <a:pPr eaLnBrk="1" hangingPunct="1">
              <a:spcBef>
                <a:spcPct val="0"/>
              </a:spcBef>
              <a:buFontTx/>
              <a:buNone/>
            </a:pPr>
            <a:r>
              <a:rPr lang="ja-JP" altLang="en-US" sz="1600">
                <a:latin typeface="HGPｺﾞｼｯｸE" panose="020B0900000000000000" pitchFamily="50" charset="-128"/>
                <a:ea typeface="HGPｺﾞｼｯｸE" panose="020B0900000000000000" pitchFamily="50" charset="-128"/>
              </a:rPr>
              <a:t>・障害者優先調達法</a:t>
            </a:r>
          </a:p>
          <a:p>
            <a:pPr eaLnBrk="1" hangingPunct="1">
              <a:spcBef>
                <a:spcPct val="0"/>
              </a:spcBef>
              <a:buFontTx/>
              <a:buNone/>
            </a:pPr>
            <a:r>
              <a:rPr lang="ja-JP" altLang="en-US" sz="1600">
                <a:latin typeface="HGPｺﾞｼｯｸE" panose="020B0900000000000000" pitchFamily="50" charset="-128"/>
                <a:ea typeface="HGPｺﾞｼｯｸE" panose="020B0900000000000000" pitchFamily="50" charset="-128"/>
              </a:rPr>
              <a:t>・</a:t>
            </a:r>
            <a:r>
              <a:rPr lang="ja-JP" altLang="en-US" sz="2000">
                <a:latin typeface="HGPｺﾞｼｯｸE" panose="020B0900000000000000" pitchFamily="50" charset="-128"/>
                <a:ea typeface="HGPｺﾞｼｯｸE" panose="020B0900000000000000" pitchFamily="50" charset="-128"/>
              </a:rPr>
              <a:t>差別解消法</a:t>
            </a:r>
            <a:endParaRPr lang="ja-JP" altLang="en-US" sz="100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600">
                <a:latin typeface="HGPｺﾞｼｯｸE" panose="020B0900000000000000" pitchFamily="50" charset="-128"/>
                <a:ea typeface="HGPｺﾞｼｯｸE" panose="020B0900000000000000" pitchFamily="50" charset="-128"/>
              </a:rPr>
              <a:t>・障害者雇用促進法</a:t>
            </a:r>
          </a:p>
          <a:p>
            <a:pPr eaLnBrk="1" hangingPunct="1">
              <a:spcBef>
                <a:spcPct val="0"/>
              </a:spcBef>
              <a:buFontTx/>
              <a:buNone/>
            </a:pPr>
            <a:r>
              <a:rPr lang="ja-JP" altLang="en-US" sz="1600">
                <a:latin typeface="HGPｺﾞｼｯｸE" panose="020B0900000000000000" pitchFamily="50" charset="-128"/>
                <a:ea typeface="HGPｺﾞｼｯｸE" panose="020B0900000000000000" pitchFamily="50" charset="-128"/>
              </a:rPr>
              <a:t>・障害者基本法改正</a:t>
            </a: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・精神保健福祉法改正</a:t>
            </a: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・社会保障改革プロクラム法</a:t>
            </a: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・生活保護法の一部改正</a:t>
            </a: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・生活困窮者自立支援法</a:t>
            </a: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　　　　　　　　　　</a:t>
            </a:r>
            <a:r>
              <a:rPr lang="en-US" altLang="ja-JP" sz="1400">
                <a:latin typeface="HGPｺﾞｼｯｸE" panose="020B0900000000000000" pitchFamily="50" charset="-128"/>
                <a:ea typeface="HGPｺﾞｼｯｸE" panose="020B0900000000000000" pitchFamily="50" charset="-128"/>
              </a:rPr>
              <a:t>(27</a:t>
            </a:r>
            <a:r>
              <a:rPr lang="ja-JP" altLang="en-US" sz="1400">
                <a:latin typeface="HGPｺﾞｼｯｸE" panose="020B0900000000000000" pitchFamily="50" charset="-128"/>
                <a:ea typeface="HGPｺﾞｼｯｸE" panose="020B0900000000000000" pitchFamily="50" charset="-128"/>
              </a:rPr>
              <a:t>年度から</a:t>
            </a:r>
            <a:r>
              <a:rPr lang="en-US" altLang="ja-JP" sz="1400">
                <a:latin typeface="HGPｺﾞｼｯｸE" panose="020B0900000000000000" pitchFamily="50" charset="-128"/>
                <a:ea typeface="HGPｺﾞｼｯｸE" panose="020B0900000000000000" pitchFamily="50" charset="-128"/>
              </a:rPr>
              <a:t>)</a:t>
            </a:r>
            <a:endParaRPr lang="ja-JP" altLang="en-US" sz="140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・アルコール健康障害対策　　</a:t>
            </a:r>
          </a:p>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　　基本法</a:t>
            </a:r>
          </a:p>
          <a:p>
            <a:pPr eaLnBrk="1" hangingPunct="1">
              <a:spcBef>
                <a:spcPct val="0"/>
              </a:spcBef>
              <a:buFontTx/>
              <a:buNone/>
            </a:pPr>
            <a:endParaRPr lang="ja-JP" altLang="en-US" sz="1400">
              <a:solidFill>
                <a:srgbClr val="FF0000"/>
              </a:solidFill>
              <a:latin typeface="HGPｺﾞｼｯｸE" panose="020B0900000000000000" pitchFamily="50" charset="-128"/>
              <a:ea typeface="HGPｺﾞｼｯｸE" panose="020B0900000000000000" pitchFamily="50" charset="-128"/>
            </a:endParaRPr>
          </a:p>
          <a:p>
            <a:pPr eaLnBrk="1" hangingPunct="1">
              <a:spcBef>
                <a:spcPct val="0"/>
              </a:spcBef>
              <a:buFontTx/>
              <a:buNone/>
            </a:pPr>
            <a:endParaRPr lang="ja-JP" altLang="en-US" sz="140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ja-JP" altLang="en-US" sz="1400">
              <a:solidFill>
                <a:srgbClr val="FF0000"/>
              </a:solidFill>
            </a:endParaRPr>
          </a:p>
        </p:txBody>
      </p:sp>
      <p:sp>
        <p:nvSpPr>
          <p:cNvPr id="20493" name="テキスト ボックス 1">
            <a:extLst>
              <a:ext uri="{FF2B5EF4-FFF2-40B4-BE49-F238E27FC236}">
                <a16:creationId xmlns:a16="http://schemas.microsoft.com/office/drawing/2014/main" id="{164EA782-7890-7C2C-49A4-8A1AF3856F48}"/>
              </a:ext>
            </a:extLst>
          </p:cNvPr>
          <p:cNvSpPr txBox="1">
            <a:spLocks noChangeArrowheads="1"/>
          </p:cNvSpPr>
          <p:nvPr/>
        </p:nvSpPr>
        <p:spPr bwMode="auto">
          <a:xfrm>
            <a:off x="6499225" y="2943225"/>
            <a:ext cx="1347788" cy="368300"/>
          </a:xfrm>
          <a:prstGeom prst="rect">
            <a:avLst/>
          </a:prstGeom>
          <a:solidFill>
            <a:schemeClr val="bg1"/>
          </a:solidFill>
          <a:ln w="9525">
            <a:solidFill>
              <a:schemeClr val="accent1"/>
            </a:solidFill>
            <a:miter lim="800000"/>
            <a:headEnd/>
            <a:tailEnd/>
          </a:ln>
        </p:spPr>
        <p:txBody>
          <a:bodyPr wrap="none">
            <a:spAutoFit/>
          </a:bodyPr>
          <a:lstStyle/>
          <a:p>
            <a:r>
              <a:rPr lang="ja-JP" altLang="en-US" sz="1800"/>
              <a:t>国内法整備</a:t>
            </a:r>
          </a:p>
        </p:txBody>
      </p:sp>
      <p:sp>
        <p:nvSpPr>
          <p:cNvPr id="14" name="テキスト ボックス 13">
            <a:extLst>
              <a:ext uri="{FF2B5EF4-FFF2-40B4-BE49-F238E27FC236}">
                <a16:creationId xmlns:a16="http://schemas.microsoft.com/office/drawing/2014/main" id="{E3B3BC18-D32A-1635-918D-F795F8F703B2}"/>
              </a:ext>
            </a:extLst>
          </p:cNvPr>
          <p:cNvSpPr txBox="1"/>
          <p:nvPr/>
        </p:nvSpPr>
        <p:spPr>
          <a:xfrm>
            <a:off x="250825" y="6630988"/>
            <a:ext cx="8642350" cy="254000"/>
          </a:xfrm>
          <a:prstGeom prst="rect">
            <a:avLst/>
          </a:prstGeom>
          <a:noFill/>
        </p:spPr>
        <p:txBody>
          <a:bodyPr>
            <a:spAutoFit/>
          </a:bodyPr>
          <a:lstStyle/>
          <a:p>
            <a:pPr>
              <a:defRPr/>
            </a:pPr>
            <a:r>
              <a:rPr lang="ja-JP" altLang="en-US" sz="1050" dirty="0"/>
              <a:t>　</a:t>
            </a:r>
            <a:r>
              <a:rPr lang="en-US" altLang="ja-JP" sz="1050" dirty="0"/>
              <a:t>2018</a:t>
            </a:r>
            <a:r>
              <a:rPr lang="zh-TW" altLang="en-US" sz="1050" dirty="0"/>
              <a:t>年度　</a:t>
            </a:r>
            <a:r>
              <a:rPr lang="ja-JP" altLang="en-US" sz="1050" dirty="0"/>
              <a:t>障害者総合福祉推進事業　相談支援従事者研修ガイドラインの作成及び普及事業　「相談支援の目的」　門屋充郎氏　資料</a:t>
            </a:r>
          </a:p>
        </p:txBody>
      </p:sp>
      <p:sp>
        <p:nvSpPr>
          <p:cNvPr id="2" name="スライド番号プレースホルダー 1">
            <a:extLst>
              <a:ext uri="{FF2B5EF4-FFF2-40B4-BE49-F238E27FC236}">
                <a16:creationId xmlns:a16="http://schemas.microsoft.com/office/drawing/2014/main" id="{664D3743-A6C3-73E7-4200-E3F60BE38E77}"/>
              </a:ext>
            </a:extLst>
          </p:cNvPr>
          <p:cNvSpPr>
            <a:spLocks noGrp="1"/>
          </p:cNvSpPr>
          <p:nvPr>
            <p:ph type="sldNum" sz="quarter" idx="12"/>
          </p:nvPr>
        </p:nvSpPr>
        <p:spPr>
          <a:xfrm>
            <a:off x="6553200" y="623731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11</a:t>
            </a:fld>
            <a:endParaRPr lang="en-US" altLang="ja-JP" sz="1400" dirty="0"/>
          </a:p>
        </p:txBody>
      </p:sp>
    </p:spTree>
    <p:extLst>
      <p:ext uri="{BB962C8B-B14F-4D97-AF65-F5344CB8AC3E}">
        <p14:creationId xmlns:p14="http://schemas.microsoft.com/office/powerpoint/2010/main" val="22203214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1">
            <a:extLst>
              <a:ext uri="{FF2B5EF4-FFF2-40B4-BE49-F238E27FC236}">
                <a16:creationId xmlns:a16="http://schemas.microsoft.com/office/drawing/2014/main" id="{AC978C60-A74D-335A-AF41-F6656C91FB65}"/>
              </a:ext>
            </a:extLst>
          </p:cNvPr>
          <p:cNvSpPr txBox="1">
            <a:spLocks noChangeArrowheads="1"/>
          </p:cNvSpPr>
          <p:nvPr/>
        </p:nvSpPr>
        <p:spPr bwMode="auto">
          <a:xfrm>
            <a:off x="1116013" y="260350"/>
            <a:ext cx="6545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a:latin typeface="UD デジタル 教科書体 N-B" panose="02020700000000000000" pitchFamily="17" charset="-128"/>
                <a:ea typeface="UD デジタル 教科書体 N-B" panose="02020700000000000000" pitchFamily="17" charset="-128"/>
              </a:rPr>
              <a:t>基本が変わった　　</a:t>
            </a:r>
            <a:r>
              <a:rPr lang="en-US" altLang="ja-JP">
                <a:latin typeface="UD デジタル 教科書体 N-B" panose="02020700000000000000" pitchFamily="17" charset="-128"/>
                <a:ea typeface="UD デジタル 教科書体 N-B" panose="02020700000000000000" pitchFamily="17" charset="-128"/>
              </a:rPr>
              <a:t>180</a:t>
            </a:r>
            <a:r>
              <a:rPr lang="ja-JP" altLang="en-US">
                <a:latin typeface="UD デジタル 教科書体 N-B" panose="02020700000000000000" pitchFamily="17" charset="-128"/>
                <a:ea typeface="UD デジタル 教科書体 N-B" panose="02020700000000000000" pitchFamily="17" charset="-128"/>
              </a:rPr>
              <a:t>度変わった</a:t>
            </a:r>
          </a:p>
        </p:txBody>
      </p:sp>
      <p:sp>
        <p:nvSpPr>
          <p:cNvPr id="21507" name="テキスト ボックス 2">
            <a:extLst>
              <a:ext uri="{FF2B5EF4-FFF2-40B4-BE49-F238E27FC236}">
                <a16:creationId xmlns:a16="http://schemas.microsoft.com/office/drawing/2014/main" id="{4490F95C-EF3F-2407-42DC-AB9C11C2D5ED}"/>
              </a:ext>
            </a:extLst>
          </p:cNvPr>
          <p:cNvSpPr txBox="1">
            <a:spLocks noChangeArrowheads="1"/>
          </p:cNvSpPr>
          <p:nvPr/>
        </p:nvSpPr>
        <p:spPr bwMode="auto">
          <a:xfrm>
            <a:off x="865188" y="1509713"/>
            <a:ext cx="3598862" cy="2770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t>今まで</a:t>
            </a:r>
            <a:r>
              <a:rPr lang="en-US" altLang="ja-JP" sz="1800"/>
              <a:t>(</a:t>
            </a:r>
            <a:r>
              <a:rPr lang="ja-JP" altLang="en-US" sz="1800"/>
              <a:t>戦後</a:t>
            </a:r>
            <a:r>
              <a:rPr lang="en-US" altLang="ja-JP" sz="1800"/>
              <a:t>53</a:t>
            </a:r>
            <a:r>
              <a:rPr lang="ja-JP" altLang="en-US" sz="1800"/>
              <a:t>年間続いた</a:t>
            </a:r>
            <a:r>
              <a:rPr lang="en-US" altLang="ja-JP" sz="1800"/>
              <a:t>)</a:t>
            </a:r>
            <a:endParaRPr lang="ja-JP" altLang="en-US" sz="1800"/>
          </a:p>
          <a:p>
            <a:pPr algn="ctr">
              <a:spcBef>
                <a:spcPct val="0"/>
              </a:spcBef>
              <a:buFontTx/>
              <a:buNone/>
            </a:pPr>
            <a:endParaRPr lang="ja-JP" altLang="en-US" sz="900"/>
          </a:p>
          <a:p>
            <a:pPr algn="ctr">
              <a:spcBef>
                <a:spcPct val="0"/>
              </a:spcBef>
              <a:buFontTx/>
              <a:buNone/>
            </a:pPr>
            <a:r>
              <a:rPr lang="ja-JP" altLang="en-US" sz="1800"/>
              <a:t>障害種別ごと</a:t>
            </a:r>
            <a:endParaRPr lang="ja-JP" altLang="en-US" sz="1500"/>
          </a:p>
          <a:p>
            <a:pPr algn="ctr">
              <a:spcBef>
                <a:spcPct val="0"/>
              </a:spcBef>
              <a:buFontTx/>
              <a:buNone/>
            </a:pPr>
            <a:r>
              <a:rPr lang="ja-JP" altLang="en-US" sz="1200"/>
              <a:t>法制度ごとの縦割り</a:t>
            </a:r>
            <a:endParaRPr lang="ja-JP" altLang="en-US" sz="1500"/>
          </a:p>
          <a:p>
            <a:pPr algn="ctr">
              <a:spcBef>
                <a:spcPct val="0"/>
              </a:spcBef>
              <a:buFontTx/>
              <a:buNone/>
            </a:pPr>
            <a:endParaRPr lang="ja-JP" altLang="en-US" sz="900"/>
          </a:p>
          <a:p>
            <a:pPr algn="ctr">
              <a:spcBef>
                <a:spcPct val="0"/>
              </a:spcBef>
              <a:buFontTx/>
              <a:buNone/>
            </a:pPr>
            <a:r>
              <a:rPr lang="ja-JP" altLang="en-US" sz="1800"/>
              <a:t>措置制度</a:t>
            </a:r>
          </a:p>
          <a:p>
            <a:pPr algn="ctr">
              <a:spcBef>
                <a:spcPct val="0"/>
              </a:spcBef>
              <a:buFontTx/>
              <a:buNone/>
            </a:pPr>
            <a:r>
              <a:rPr lang="ja-JP" altLang="en-US" sz="1500"/>
              <a:t>行政処分</a:t>
            </a:r>
          </a:p>
          <a:p>
            <a:pPr algn="ctr">
              <a:spcBef>
                <a:spcPct val="0"/>
              </a:spcBef>
              <a:buFontTx/>
              <a:buNone/>
            </a:pPr>
            <a:endParaRPr lang="ja-JP" altLang="en-US" sz="900"/>
          </a:p>
          <a:p>
            <a:pPr algn="ctr">
              <a:spcBef>
                <a:spcPct val="0"/>
              </a:spcBef>
              <a:buFontTx/>
              <a:buNone/>
            </a:pPr>
            <a:r>
              <a:rPr lang="ja-JP" altLang="en-US" sz="1800"/>
              <a:t>担当行政ごと</a:t>
            </a:r>
            <a:r>
              <a:rPr lang="en-US" altLang="ja-JP" sz="1800"/>
              <a:t>(</a:t>
            </a:r>
            <a:r>
              <a:rPr lang="ja-JP" altLang="en-US" sz="1800"/>
              <a:t>縦割り</a:t>
            </a:r>
            <a:r>
              <a:rPr lang="en-US" altLang="ja-JP" sz="1800"/>
              <a:t>)</a:t>
            </a:r>
            <a:endParaRPr lang="ja-JP" altLang="en-US" sz="1800"/>
          </a:p>
          <a:p>
            <a:pPr algn="ctr">
              <a:spcBef>
                <a:spcPct val="0"/>
              </a:spcBef>
              <a:buFontTx/>
              <a:buNone/>
            </a:pPr>
            <a:r>
              <a:rPr lang="ja-JP" altLang="en-US" sz="1500"/>
              <a:t>たらいまわし</a:t>
            </a:r>
          </a:p>
          <a:p>
            <a:pPr algn="ctr">
              <a:spcBef>
                <a:spcPct val="0"/>
              </a:spcBef>
              <a:buFontTx/>
              <a:buNone/>
            </a:pPr>
            <a:endParaRPr lang="ja-JP" altLang="en-US" sz="900"/>
          </a:p>
          <a:p>
            <a:pPr algn="ctr">
              <a:spcBef>
                <a:spcPct val="0"/>
              </a:spcBef>
              <a:buFontTx/>
              <a:buNone/>
            </a:pPr>
            <a:r>
              <a:rPr lang="ja-JP" altLang="en-US" sz="1800"/>
              <a:t>裁量的経費</a:t>
            </a:r>
          </a:p>
          <a:p>
            <a:pPr algn="ctr">
              <a:spcBef>
                <a:spcPct val="0"/>
              </a:spcBef>
              <a:buFontTx/>
              <a:buNone/>
            </a:pPr>
            <a:endParaRPr lang="ja-JP" altLang="en-US" sz="600"/>
          </a:p>
        </p:txBody>
      </p:sp>
      <p:sp>
        <p:nvSpPr>
          <p:cNvPr id="36868" name="テキスト ボックス 3">
            <a:extLst>
              <a:ext uri="{FF2B5EF4-FFF2-40B4-BE49-F238E27FC236}">
                <a16:creationId xmlns:a16="http://schemas.microsoft.com/office/drawing/2014/main" id="{FCDF34D0-FB3C-EC9E-04C8-16ACEDCF9A57}"/>
              </a:ext>
            </a:extLst>
          </p:cNvPr>
          <p:cNvSpPr txBox="1">
            <a:spLocks noChangeArrowheads="1"/>
          </p:cNvSpPr>
          <p:nvPr/>
        </p:nvSpPr>
        <p:spPr bwMode="auto">
          <a:xfrm>
            <a:off x="4899025" y="1482725"/>
            <a:ext cx="3008313" cy="2794000"/>
          </a:xfrm>
          <a:prstGeom prst="rect">
            <a:avLst/>
          </a:prstGeom>
          <a:no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lgn="ctr">
              <a:spcBef>
                <a:spcPct val="0"/>
              </a:spcBef>
              <a:buFontTx/>
              <a:buNone/>
              <a:defRPr/>
            </a:pPr>
            <a:r>
              <a:rPr lang="ja-JP" altLang="en-US" sz="1800" dirty="0">
                <a:solidFill>
                  <a:schemeClr val="tx1"/>
                </a:solidFill>
                <a:latin typeface="Arial" panose="020B0604020202020204" pitchFamily="34" charset="0"/>
                <a:ea typeface="ＭＳ Ｐゴシック" panose="020B0600070205080204" pitchFamily="50" charset="-128"/>
              </a:rPr>
              <a:t>　これから　　　</a:t>
            </a:r>
            <a:endParaRPr lang="en-US" altLang="ja-JP" sz="18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endParaRPr lang="ja-JP" altLang="en-US" sz="9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r>
              <a:rPr lang="ja-JP" altLang="en-US" sz="1800" dirty="0">
                <a:solidFill>
                  <a:schemeClr val="tx1"/>
                </a:solidFill>
                <a:latin typeface="Arial" panose="020B0604020202020204" pitchFamily="34" charset="0"/>
                <a:ea typeface="ＭＳ Ｐゴシック" panose="020B0600070205080204" pitchFamily="50" charset="-128"/>
              </a:rPr>
              <a:t>障害の一元化</a:t>
            </a:r>
          </a:p>
          <a:p>
            <a:pPr algn="ctr">
              <a:spcBef>
                <a:spcPct val="0"/>
              </a:spcBef>
              <a:buFontTx/>
              <a:buNone/>
              <a:defRPr/>
            </a:pPr>
            <a:r>
              <a:rPr lang="ja-JP" altLang="en-US" sz="1350" dirty="0">
                <a:solidFill>
                  <a:schemeClr val="tx1"/>
                </a:solidFill>
                <a:latin typeface="Arial" panose="020B0604020202020204" pitchFamily="34" charset="0"/>
                <a:ea typeface="ＭＳ Ｐゴシック" panose="020B0600070205080204" pitchFamily="50" charset="-128"/>
              </a:rPr>
              <a:t>障害・疾病・年齢で分けない</a:t>
            </a:r>
          </a:p>
          <a:p>
            <a:pPr algn="ctr">
              <a:spcBef>
                <a:spcPct val="0"/>
              </a:spcBef>
              <a:buFontTx/>
              <a:buNone/>
              <a:defRPr/>
            </a:pPr>
            <a:endParaRPr lang="ja-JP" altLang="en-US" sz="9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r>
              <a:rPr lang="ja-JP" altLang="en-US" sz="1800" dirty="0">
                <a:solidFill>
                  <a:schemeClr val="tx1"/>
                </a:solidFill>
                <a:latin typeface="Arial" panose="020B0604020202020204" pitchFamily="34" charset="0"/>
                <a:ea typeface="ＭＳ Ｐゴシック" panose="020B0600070205080204" pitchFamily="50" charset="-128"/>
              </a:rPr>
              <a:t>契　約　</a:t>
            </a:r>
          </a:p>
          <a:p>
            <a:pPr algn="ctr">
              <a:spcBef>
                <a:spcPct val="0"/>
              </a:spcBef>
              <a:buFontTx/>
              <a:buNone/>
              <a:defRPr/>
            </a:pPr>
            <a:r>
              <a:rPr lang="ja-JP" altLang="en-US" sz="1500" dirty="0">
                <a:solidFill>
                  <a:schemeClr val="tx1"/>
                </a:solidFill>
                <a:latin typeface="Arial" panose="020B0604020202020204" pitchFamily="34" charset="0"/>
                <a:ea typeface="ＭＳ Ｐゴシック" panose="020B0600070205080204" pitchFamily="50" charset="-128"/>
              </a:rPr>
              <a:t>意思決定・選択</a:t>
            </a:r>
            <a:endParaRPr lang="en-US" altLang="ja-JP" sz="15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endParaRPr lang="en-US" altLang="ja-JP" sz="9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r>
              <a:rPr lang="ja-JP" altLang="en-US" sz="1800" dirty="0">
                <a:solidFill>
                  <a:schemeClr val="tx1"/>
                </a:solidFill>
                <a:latin typeface="Arial" panose="020B0604020202020204" pitchFamily="34" charset="0"/>
                <a:ea typeface="ＭＳ Ｐゴシック" panose="020B0600070205080204" pitchFamily="50" charset="-128"/>
              </a:rPr>
              <a:t>市町村一元化</a:t>
            </a:r>
          </a:p>
          <a:p>
            <a:pPr algn="ctr">
              <a:spcBef>
                <a:spcPct val="0"/>
              </a:spcBef>
              <a:buFontTx/>
              <a:buNone/>
              <a:defRPr/>
            </a:pPr>
            <a:r>
              <a:rPr lang="ja-JP" altLang="en-US" sz="1500" dirty="0">
                <a:solidFill>
                  <a:schemeClr val="tx1"/>
                </a:solidFill>
                <a:latin typeface="Arial" panose="020B0604020202020204" pitchFamily="34" charset="0"/>
                <a:ea typeface="ＭＳ Ｐゴシック" panose="020B0600070205080204" pitchFamily="50" charset="-128"/>
              </a:rPr>
              <a:t>ワンストップ</a:t>
            </a:r>
          </a:p>
          <a:p>
            <a:pPr algn="ctr">
              <a:spcBef>
                <a:spcPct val="0"/>
              </a:spcBef>
              <a:buFontTx/>
              <a:buNone/>
              <a:defRPr/>
            </a:pPr>
            <a:endParaRPr lang="en-US" altLang="ja-JP" sz="9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r>
              <a:rPr lang="ja-JP" altLang="en-US" sz="1800" dirty="0">
                <a:solidFill>
                  <a:schemeClr val="tx1"/>
                </a:solidFill>
                <a:latin typeface="Arial" panose="020B0604020202020204" pitchFamily="34" charset="0"/>
                <a:ea typeface="ＭＳ Ｐゴシック" panose="020B0600070205080204" pitchFamily="50" charset="-128"/>
              </a:rPr>
              <a:t>義務的経費</a:t>
            </a:r>
            <a:endParaRPr lang="en-US" altLang="ja-JP" sz="1800" dirty="0">
              <a:solidFill>
                <a:schemeClr val="tx1"/>
              </a:solidFill>
              <a:latin typeface="Arial" panose="020B0604020202020204" pitchFamily="34" charset="0"/>
              <a:ea typeface="ＭＳ Ｐゴシック" panose="020B0600070205080204" pitchFamily="50" charset="-128"/>
            </a:endParaRPr>
          </a:p>
          <a:p>
            <a:pPr algn="ctr">
              <a:spcBef>
                <a:spcPct val="0"/>
              </a:spcBef>
              <a:buFontTx/>
              <a:buNone/>
              <a:defRPr/>
            </a:pPr>
            <a:endParaRPr lang="en-US" altLang="ja-JP" sz="600" dirty="0">
              <a:solidFill>
                <a:schemeClr val="tx1"/>
              </a:solidFill>
              <a:latin typeface="Arial" panose="020B0604020202020204" pitchFamily="34" charset="0"/>
              <a:ea typeface="ＭＳ Ｐゴシック" panose="020B0600070205080204" pitchFamily="50" charset="-128"/>
            </a:endParaRPr>
          </a:p>
        </p:txBody>
      </p:sp>
      <p:sp>
        <p:nvSpPr>
          <p:cNvPr id="11" name="矢印: 右 10">
            <a:extLst>
              <a:ext uri="{FF2B5EF4-FFF2-40B4-BE49-F238E27FC236}">
                <a16:creationId xmlns:a16="http://schemas.microsoft.com/office/drawing/2014/main" id="{2854A224-F5DF-56E2-37FD-1C8EA611047B}"/>
              </a:ext>
            </a:extLst>
          </p:cNvPr>
          <p:cNvSpPr/>
          <p:nvPr/>
        </p:nvSpPr>
        <p:spPr>
          <a:xfrm>
            <a:off x="4117975" y="1943100"/>
            <a:ext cx="1254125"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p>
        </p:txBody>
      </p:sp>
      <p:sp>
        <p:nvSpPr>
          <p:cNvPr id="13" name="矢印: 右 12">
            <a:extLst>
              <a:ext uri="{FF2B5EF4-FFF2-40B4-BE49-F238E27FC236}">
                <a16:creationId xmlns:a16="http://schemas.microsoft.com/office/drawing/2014/main" id="{34C8F3EF-E9BA-6D71-E910-3D1EF73A7318}"/>
              </a:ext>
            </a:extLst>
          </p:cNvPr>
          <p:cNvSpPr/>
          <p:nvPr/>
        </p:nvSpPr>
        <p:spPr>
          <a:xfrm>
            <a:off x="4173538" y="3200400"/>
            <a:ext cx="1198562"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14" name="矢印: 右 13">
            <a:extLst>
              <a:ext uri="{FF2B5EF4-FFF2-40B4-BE49-F238E27FC236}">
                <a16:creationId xmlns:a16="http://schemas.microsoft.com/office/drawing/2014/main" id="{49C470A2-6C99-763E-A6AB-499778DBB9FE}"/>
              </a:ext>
            </a:extLst>
          </p:cNvPr>
          <p:cNvSpPr/>
          <p:nvPr/>
        </p:nvSpPr>
        <p:spPr>
          <a:xfrm>
            <a:off x="4114800" y="2514600"/>
            <a:ext cx="1257300"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p>
        </p:txBody>
      </p:sp>
      <p:sp>
        <p:nvSpPr>
          <p:cNvPr id="15" name="矢印: 右 14">
            <a:extLst>
              <a:ext uri="{FF2B5EF4-FFF2-40B4-BE49-F238E27FC236}">
                <a16:creationId xmlns:a16="http://schemas.microsoft.com/office/drawing/2014/main" id="{70759BE0-41A0-5C97-C090-77D2292AB8C9}"/>
              </a:ext>
            </a:extLst>
          </p:cNvPr>
          <p:cNvSpPr/>
          <p:nvPr/>
        </p:nvSpPr>
        <p:spPr>
          <a:xfrm>
            <a:off x="4168775" y="3829050"/>
            <a:ext cx="1203325"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2" name="テキスト ボックス 1">
            <a:extLst>
              <a:ext uri="{FF2B5EF4-FFF2-40B4-BE49-F238E27FC236}">
                <a16:creationId xmlns:a16="http://schemas.microsoft.com/office/drawing/2014/main" id="{91DDD098-0D7E-3B2C-C647-8F7C7CE43B4B}"/>
              </a:ext>
            </a:extLst>
          </p:cNvPr>
          <p:cNvSpPr txBox="1"/>
          <p:nvPr/>
        </p:nvSpPr>
        <p:spPr>
          <a:xfrm>
            <a:off x="865188" y="4343400"/>
            <a:ext cx="3603625" cy="1673225"/>
          </a:xfrm>
          <a:prstGeom prst="rect">
            <a:avLst/>
          </a:prstGeom>
          <a:noFill/>
          <a:ln>
            <a:solidFill>
              <a:srgbClr val="FF0000"/>
            </a:solidFill>
          </a:ln>
        </p:spPr>
        <p:txBody>
          <a:bodyPr>
            <a:spAutoFit/>
          </a:bodyPr>
          <a:lstStyle/>
          <a:p>
            <a:pPr>
              <a:defRPr/>
            </a:pPr>
            <a:r>
              <a:rPr lang="ja-JP" altLang="en-US" sz="2400" dirty="0"/>
              <a:t>　</a:t>
            </a:r>
            <a:r>
              <a:rPr lang="ja-JP" altLang="en-US" sz="1800" dirty="0">
                <a:latin typeface="HG創英角ｺﾞｼｯｸUB" panose="020B0909000000000000" pitchFamily="49" charset="-128"/>
                <a:ea typeface="HG創英角ｺﾞｼｯｸUB" panose="020B0909000000000000" pitchFamily="49" charset="-128"/>
              </a:rPr>
              <a:t>家族・行政・専門職</a:t>
            </a:r>
            <a:r>
              <a:rPr lang="ja-JP" altLang="en-US" sz="1500" dirty="0">
                <a:latin typeface="HG創英角ｺﾞｼｯｸUB" panose="020B0909000000000000" pitchFamily="49" charset="-128"/>
                <a:ea typeface="HG創英角ｺﾞｼｯｸUB" panose="020B0909000000000000" pitchFamily="49" charset="-128"/>
              </a:rPr>
              <a:t>主導</a:t>
            </a:r>
            <a:endParaRPr lang="en-US" altLang="ja-JP" sz="1800" dirty="0">
              <a:latin typeface="HG創英角ｺﾞｼｯｸUB" panose="020B0909000000000000" pitchFamily="49" charset="-128"/>
              <a:ea typeface="HG創英角ｺﾞｼｯｸUB" panose="020B0909000000000000" pitchFamily="49" charset="-128"/>
            </a:endParaRPr>
          </a:p>
          <a:p>
            <a:pPr>
              <a:defRPr/>
            </a:pPr>
            <a:endParaRPr lang="en-US" altLang="ja-JP" sz="825" dirty="0"/>
          </a:p>
          <a:p>
            <a:pPr>
              <a:defRPr/>
            </a:pPr>
            <a:r>
              <a:rPr lang="en-US" altLang="ja-JP" sz="1800" dirty="0"/>
              <a:t>                 </a:t>
            </a:r>
            <a:r>
              <a:rPr lang="ja-JP" altLang="en-US" sz="1800" dirty="0">
                <a:latin typeface="HG創英角ｺﾞｼｯｸUB" panose="020B0909000000000000" pitchFamily="49" charset="-128"/>
                <a:ea typeface="HG創英角ｺﾞｼｯｸUB" panose="020B0909000000000000" pitchFamily="49" charset="-128"/>
              </a:rPr>
              <a:t>弱者救済　</a:t>
            </a:r>
          </a:p>
          <a:p>
            <a:pPr>
              <a:defRPr/>
            </a:pPr>
            <a:endParaRPr lang="ja-JP" altLang="en-US" sz="825" dirty="0">
              <a:latin typeface="HG創英角ｺﾞｼｯｸUB" panose="020B0909000000000000" pitchFamily="49" charset="-128"/>
              <a:ea typeface="HG創英角ｺﾞｼｯｸUB" panose="020B0909000000000000" pitchFamily="49" charset="-128"/>
            </a:endParaRPr>
          </a:p>
          <a:p>
            <a:pPr>
              <a:defRPr/>
            </a:pPr>
            <a:r>
              <a:rPr lang="ja-JP" altLang="en-US" sz="1800" dirty="0">
                <a:latin typeface="HG創英角ｺﾞｼｯｸUB" panose="020B0909000000000000" pitchFamily="49" charset="-128"/>
                <a:ea typeface="HG創英角ｺﾞｼｯｸUB" panose="020B0909000000000000" pitchFamily="49" charset="-128"/>
              </a:rPr>
              <a:t>　　　　　施設・家庭中心　  　　　</a:t>
            </a:r>
          </a:p>
          <a:p>
            <a:pPr>
              <a:defRPr/>
            </a:pPr>
            <a:endParaRPr lang="en-US" altLang="ja-JP" sz="825" dirty="0">
              <a:latin typeface="HG創英角ｺﾞｼｯｸUB" panose="020B0909000000000000" pitchFamily="49" charset="-128"/>
              <a:ea typeface="HG創英角ｺﾞｼｯｸUB" panose="020B0909000000000000" pitchFamily="49" charset="-128"/>
            </a:endParaRPr>
          </a:p>
          <a:p>
            <a:pPr>
              <a:defRPr/>
            </a:pPr>
            <a:r>
              <a:rPr lang="en-US" altLang="ja-JP" sz="1800" dirty="0">
                <a:latin typeface="HG創英角ｺﾞｼｯｸUB" panose="020B0909000000000000" pitchFamily="49" charset="-128"/>
                <a:ea typeface="HG創英角ｺﾞｼｯｸUB" panose="020B0909000000000000" pitchFamily="49" charset="-128"/>
              </a:rPr>
              <a:t>      </a:t>
            </a:r>
            <a:r>
              <a:rPr lang="ja-JP" altLang="en-US" sz="1800" dirty="0">
                <a:latin typeface="HG創英角ｺﾞｼｯｸUB" panose="020B0909000000000000" pitchFamily="49" charset="-128"/>
                <a:ea typeface="HG創英角ｺﾞｼｯｸUB" panose="020B0909000000000000" pitchFamily="49" charset="-128"/>
              </a:rPr>
              <a:t>　　医学モデル</a:t>
            </a:r>
            <a:r>
              <a:rPr lang="en-US" altLang="ja-JP" sz="1800" dirty="0">
                <a:latin typeface="HG創英角ｺﾞｼｯｸUB" panose="020B0909000000000000" pitchFamily="49" charset="-128"/>
                <a:ea typeface="HG創英角ｺﾞｼｯｸUB" panose="020B0909000000000000" pitchFamily="49" charset="-128"/>
              </a:rPr>
              <a:t>  </a:t>
            </a:r>
            <a:endParaRPr lang="ja-JP" altLang="en-US" sz="1800" dirty="0">
              <a:latin typeface="HG創英角ｺﾞｼｯｸUB" panose="020B0909000000000000" pitchFamily="49" charset="-128"/>
              <a:ea typeface="HG創英角ｺﾞｼｯｸUB" panose="020B0909000000000000" pitchFamily="49" charset="-128"/>
            </a:endParaRPr>
          </a:p>
        </p:txBody>
      </p:sp>
      <p:sp>
        <p:nvSpPr>
          <p:cNvPr id="3" name="テキスト ボックス 2">
            <a:extLst>
              <a:ext uri="{FF2B5EF4-FFF2-40B4-BE49-F238E27FC236}">
                <a16:creationId xmlns:a16="http://schemas.microsoft.com/office/drawing/2014/main" id="{395BEB7B-D756-31B4-A21B-2A522439D3BF}"/>
              </a:ext>
            </a:extLst>
          </p:cNvPr>
          <p:cNvSpPr txBox="1"/>
          <p:nvPr/>
        </p:nvSpPr>
        <p:spPr>
          <a:xfrm>
            <a:off x="4899025" y="4362450"/>
            <a:ext cx="3008313" cy="1673225"/>
          </a:xfrm>
          <a:prstGeom prst="rect">
            <a:avLst/>
          </a:prstGeom>
          <a:noFill/>
          <a:ln>
            <a:solidFill>
              <a:srgbClr val="FF0000"/>
            </a:solidFill>
          </a:ln>
        </p:spPr>
        <p:txBody>
          <a:bodyPr>
            <a:spAutoFit/>
          </a:bodyPr>
          <a:lstStyle/>
          <a:p>
            <a:pPr algn="ctr">
              <a:defRPr/>
            </a:pPr>
            <a:r>
              <a:rPr lang="ja-JP" altLang="en-US" sz="2400" dirty="0"/>
              <a:t>　</a:t>
            </a:r>
            <a:r>
              <a:rPr lang="ja-JP" altLang="en-US" sz="1800" dirty="0">
                <a:latin typeface="HG創英角ｺﾞｼｯｸUB" panose="020B0909000000000000" pitchFamily="49" charset="-128"/>
                <a:ea typeface="HG創英角ｺﾞｼｯｸUB" panose="020B0909000000000000" pitchFamily="49" charset="-128"/>
              </a:rPr>
              <a:t>本人中心・主導</a:t>
            </a:r>
          </a:p>
          <a:p>
            <a:pPr algn="ctr">
              <a:defRPr/>
            </a:pPr>
            <a:endParaRPr lang="ja-JP" altLang="en-US" sz="825" dirty="0">
              <a:latin typeface="HG創英角ｺﾞｼｯｸUB" panose="020B0909000000000000" pitchFamily="49" charset="-128"/>
              <a:ea typeface="HG創英角ｺﾞｼｯｸUB" panose="020B0909000000000000" pitchFamily="49" charset="-128"/>
            </a:endParaRPr>
          </a:p>
          <a:p>
            <a:pPr algn="ctr">
              <a:defRPr/>
            </a:pPr>
            <a:r>
              <a:rPr lang="ja-JP" altLang="en-US" sz="1800" dirty="0">
                <a:latin typeface="HG創英角ｺﾞｼｯｸUB" panose="020B0909000000000000" pitchFamily="49" charset="-128"/>
                <a:ea typeface="HG創英角ｺﾞｼｯｸUB" panose="020B0909000000000000" pitchFamily="49" charset="-128"/>
              </a:rPr>
              <a:t>　自立支援</a:t>
            </a:r>
            <a:r>
              <a:rPr lang="en-US" altLang="ja-JP" sz="1800" dirty="0">
                <a:latin typeface="HG創英角ｺﾞｼｯｸUB" panose="020B0909000000000000" pitchFamily="49" charset="-128"/>
                <a:ea typeface="HG創英角ｺﾞｼｯｸUB" panose="020B0909000000000000" pitchFamily="49" charset="-128"/>
              </a:rPr>
              <a:t>(</a:t>
            </a:r>
            <a:r>
              <a:rPr lang="ja-JP" altLang="en-US" sz="1800" dirty="0">
                <a:latin typeface="HG創英角ｺﾞｼｯｸUB" panose="020B0909000000000000" pitchFamily="49" charset="-128"/>
                <a:ea typeface="HG創英角ｺﾞｼｯｸUB" panose="020B0909000000000000" pitchFamily="49" charset="-128"/>
              </a:rPr>
              <a:t>尊厳</a:t>
            </a:r>
            <a:r>
              <a:rPr lang="en-US" altLang="ja-JP" sz="1800" dirty="0">
                <a:latin typeface="HG創英角ｺﾞｼｯｸUB" panose="020B0909000000000000" pitchFamily="49" charset="-128"/>
                <a:ea typeface="HG創英角ｺﾞｼｯｸUB" panose="020B0909000000000000" pitchFamily="49" charset="-128"/>
              </a:rPr>
              <a:t>)   </a:t>
            </a:r>
            <a:r>
              <a:rPr lang="ja-JP" altLang="en-US" sz="1800" dirty="0">
                <a:latin typeface="HG創英角ｺﾞｼｯｸUB" panose="020B0909000000000000" pitchFamily="49" charset="-128"/>
                <a:ea typeface="HG創英角ｺﾞｼｯｸUB" panose="020B0909000000000000" pitchFamily="49" charset="-128"/>
              </a:rPr>
              <a:t>　 </a:t>
            </a:r>
            <a:endParaRPr lang="en-US" altLang="ja-JP" sz="1800" dirty="0">
              <a:latin typeface="HG創英角ｺﾞｼｯｸUB" panose="020B0909000000000000" pitchFamily="49" charset="-128"/>
              <a:ea typeface="HG創英角ｺﾞｼｯｸUB" panose="020B0909000000000000" pitchFamily="49" charset="-128"/>
            </a:endParaRPr>
          </a:p>
          <a:p>
            <a:pPr algn="ctr">
              <a:defRPr/>
            </a:pPr>
            <a:endParaRPr lang="en-US" altLang="ja-JP" sz="825" dirty="0">
              <a:latin typeface="HG創英角ｺﾞｼｯｸUB" panose="020B0909000000000000" pitchFamily="49" charset="-128"/>
              <a:ea typeface="HG創英角ｺﾞｼｯｸUB" panose="020B0909000000000000" pitchFamily="49" charset="-128"/>
            </a:endParaRPr>
          </a:p>
          <a:p>
            <a:pPr algn="ctr">
              <a:defRPr/>
            </a:pPr>
            <a:r>
              <a:rPr lang="ja-JP" altLang="en-US" sz="1800" dirty="0">
                <a:latin typeface="HG創英角ｺﾞｼｯｸUB" panose="020B0909000000000000" pitchFamily="49" charset="-128"/>
                <a:ea typeface="HG創英角ｺﾞｼｯｸUB" panose="020B0909000000000000" pitchFamily="49" charset="-128"/>
              </a:rPr>
              <a:t> 地域生活中心</a:t>
            </a:r>
          </a:p>
          <a:p>
            <a:pPr algn="ctr">
              <a:defRPr/>
            </a:pPr>
            <a:endParaRPr lang="ja-JP" altLang="en-US" sz="825" dirty="0">
              <a:latin typeface="HG創英角ｺﾞｼｯｸUB" panose="020B0909000000000000" pitchFamily="49" charset="-128"/>
              <a:ea typeface="HG創英角ｺﾞｼｯｸUB" panose="020B0909000000000000" pitchFamily="49" charset="-128"/>
            </a:endParaRPr>
          </a:p>
          <a:p>
            <a:pPr algn="ctr">
              <a:defRPr/>
            </a:pPr>
            <a:r>
              <a:rPr lang="ja-JP" altLang="en-US" sz="1800" dirty="0">
                <a:latin typeface="HG創英角ｺﾞｼｯｸUB" panose="020B0909000000000000" pitchFamily="49" charset="-128"/>
                <a:ea typeface="HG創英角ｺﾞｼｯｸUB" panose="020B0909000000000000" pitchFamily="49" charset="-128"/>
              </a:rPr>
              <a:t>　　社会モデル</a:t>
            </a:r>
            <a:r>
              <a:rPr lang="en-US" altLang="ja-JP" sz="1400" dirty="0">
                <a:latin typeface="HG創英角ｺﾞｼｯｸUB" panose="020B0909000000000000" pitchFamily="49" charset="-128"/>
                <a:ea typeface="HG創英角ｺﾞｼｯｸUB" panose="020B0909000000000000" pitchFamily="49" charset="-128"/>
              </a:rPr>
              <a:t>(</a:t>
            </a:r>
            <a:r>
              <a:rPr lang="ja-JP" altLang="en-US" sz="1400" dirty="0">
                <a:latin typeface="HG創英角ｺﾞｼｯｸUB" panose="020B0909000000000000" pitchFamily="49" charset="-128"/>
                <a:ea typeface="HG創英角ｺﾞｼｯｸUB" panose="020B0909000000000000" pitchFamily="49" charset="-128"/>
              </a:rPr>
              <a:t>医学モデル</a:t>
            </a:r>
            <a:r>
              <a:rPr lang="en-US" altLang="ja-JP" sz="1400" dirty="0">
                <a:latin typeface="HG創英角ｺﾞｼｯｸUB" panose="020B0909000000000000" pitchFamily="49" charset="-128"/>
                <a:ea typeface="HG創英角ｺﾞｼｯｸUB" panose="020B0909000000000000" pitchFamily="49" charset="-128"/>
              </a:rPr>
              <a:t>)</a:t>
            </a:r>
            <a:endParaRPr lang="ja-JP" altLang="en-US" sz="2400" dirty="0">
              <a:latin typeface="HG創英角ｺﾞｼｯｸUB" panose="020B0909000000000000" pitchFamily="49" charset="-128"/>
              <a:ea typeface="HG創英角ｺﾞｼｯｸUB" panose="020B0909000000000000" pitchFamily="49" charset="-128"/>
            </a:endParaRPr>
          </a:p>
        </p:txBody>
      </p:sp>
      <p:sp>
        <p:nvSpPr>
          <p:cNvPr id="19" name="矢印: 右 18">
            <a:extLst>
              <a:ext uri="{FF2B5EF4-FFF2-40B4-BE49-F238E27FC236}">
                <a16:creationId xmlns:a16="http://schemas.microsoft.com/office/drawing/2014/main" id="{1A126B26-1280-7748-2163-61F27D1769E0}"/>
              </a:ext>
            </a:extLst>
          </p:cNvPr>
          <p:cNvSpPr/>
          <p:nvPr/>
        </p:nvSpPr>
        <p:spPr>
          <a:xfrm>
            <a:off x="4140200" y="4868863"/>
            <a:ext cx="1196975"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20" name="矢印: 右 19">
            <a:extLst>
              <a:ext uri="{FF2B5EF4-FFF2-40B4-BE49-F238E27FC236}">
                <a16:creationId xmlns:a16="http://schemas.microsoft.com/office/drawing/2014/main" id="{3DAF6C6B-5AD5-B136-B7ED-F76C3DE822C2}"/>
              </a:ext>
            </a:extLst>
          </p:cNvPr>
          <p:cNvSpPr/>
          <p:nvPr/>
        </p:nvSpPr>
        <p:spPr>
          <a:xfrm>
            <a:off x="4140200" y="5297488"/>
            <a:ext cx="1196975"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p>
        </p:txBody>
      </p:sp>
      <p:sp>
        <p:nvSpPr>
          <p:cNvPr id="21" name="矢印: 右 20">
            <a:extLst>
              <a:ext uri="{FF2B5EF4-FFF2-40B4-BE49-F238E27FC236}">
                <a16:creationId xmlns:a16="http://schemas.microsoft.com/office/drawing/2014/main" id="{44338624-2539-B446-8086-B298E350DCDB}"/>
              </a:ext>
            </a:extLst>
          </p:cNvPr>
          <p:cNvSpPr/>
          <p:nvPr/>
        </p:nvSpPr>
        <p:spPr>
          <a:xfrm>
            <a:off x="4140200" y="5729288"/>
            <a:ext cx="1196975"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22" name="矢印: 右 21">
            <a:extLst>
              <a:ext uri="{FF2B5EF4-FFF2-40B4-BE49-F238E27FC236}">
                <a16:creationId xmlns:a16="http://schemas.microsoft.com/office/drawing/2014/main" id="{10FC6076-D2E5-E8CF-04CF-E66C0FA2F163}"/>
              </a:ext>
            </a:extLst>
          </p:cNvPr>
          <p:cNvSpPr/>
          <p:nvPr/>
        </p:nvSpPr>
        <p:spPr>
          <a:xfrm>
            <a:off x="4140200" y="4505325"/>
            <a:ext cx="1201738" cy="292100"/>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16" name="テキスト ボックス 15">
            <a:extLst>
              <a:ext uri="{FF2B5EF4-FFF2-40B4-BE49-F238E27FC236}">
                <a16:creationId xmlns:a16="http://schemas.microsoft.com/office/drawing/2014/main" id="{905AE956-7277-DA1F-72AB-2AF9B9C91FF7}"/>
              </a:ext>
            </a:extLst>
          </p:cNvPr>
          <p:cNvSpPr txBox="1"/>
          <p:nvPr/>
        </p:nvSpPr>
        <p:spPr>
          <a:xfrm>
            <a:off x="179388" y="6438900"/>
            <a:ext cx="8640762" cy="254000"/>
          </a:xfrm>
          <a:prstGeom prst="rect">
            <a:avLst/>
          </a:prstGeom>
          <a:noFill/>
        </p:spPr>
        <p:txBody>
          <a:bodyPr>
            <a:spAutoFit/>
          </a:bodyPr>
          <a:lstStyle/>
          <a:p>
            <a:pPr>
              <a:defRPr/>
            </a:pPr>
            <a:r>
              <a:rPr lang="ja-JP" altLang="en-US" sz="1050" dirty="0"/>
              <a:t>　</a:t>
            </a:r>
            <a:r>
              <a:rPr lang="en-US" altLang="ja-JP" sz="1050" dirty="0"/>
              <a:t>2018</a:t>
            </a:r>
            <a:r>
              <a:rPr lang="zh-TW" altLang="en-US" sz="1050" dirty="0"/>
              <a:t>年度　</a:t>
            </a:r>
            <a:r>
              <a:rPr lang="ja-JP" altLang="en-US" sz="1050" dirty="0"/>
              <a:t>障害者総合福祉推進事業　相談支援従事者研修ガイドラインの作成及び普及事業　「相談支援の目的」　門屋充郎氏　資料</a:t>
            </a:r>
          </a:p>
        </p:txBody>
      </p:sp>
      <p:sp>
        <p:nvSpPr>
          <p:cNvPr id="4" name="スライド番号プレースホルダー 1">
            <a:extLst>
              <a:ext uri="{FF2B5EF4-FFF2-40B4-BE49-F238E27FC236}">
                <a16:creationId xmlns:a16="http://schemas.microsoft.com/office/drawing/2014/main" id="{BB61A954-CAFA-A16D-76BE-2674511C34F2}"/>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12</a:t>
            </a:fld>
            <a:endParaRPr lang="en-US" altLang="ja-JP" sz="1400" dirty="0"/>
          </a:p>
        </p:txBody>
      </p:sp>
    </p:spTree>
    <p:extLst>
      <p:ext uri="{BB962C8B-B14F-4D97-AF65-F5344CB8AC3E}">
        <p14:creationId xmlns:p14="http://schemas.microsoft.com/office/powerpoint/2010/main" val="228657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1">
            <a:extLst>
              <a:ext uri="{FF2B5EF4-FFF2-40B4-BE49-F238E27FC236}">
                <a16:creationId xmlns:a16="http://schemas.microsoft.com/office/drawing/2014/main" id="{D6CA6FFF-9B52-705A-7FC6-ED147E8EAB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004AD46-AEF5-4504-96E5-C15CD304C884}" type="slidenum">
              <a:rPr lang="en-US" altLang="ja-JP" sz="1400" smtClean="0"/>
              <a:pPr>
                <a:spcBef>
                  <a:spcPct val="0"/>
                </a:spcBef>
                <a:buFontTx/>
                <a:buNone/>
              </a:pPr>
              <a:t>13</a:t>
            </a:fld>
            <a:endParaRPr lang="en-US" altLang="ja-JP" sz="1400"/>
          </a:p>
        </p:txBody>
      </p:sp>
      <p:sp>
        <p:nvSpPr>
          <p:cNvPr id="23555" name="テキスト ボックス 1">
            <a:extLst>
              <a:ext uri="{FF2B5EF4-FFF2-40B4-BE49-F238E27FC236}">
                <a16:creationId xmlns:a16="http://schemas.microsoft.com/office/drawing/2014/main" id="{61BFCD3A-30CE-38E2-BE56-A45A1B85532B}"/>
              </a:ext>
            </a:extLst>
          </p:cNvPr>
          <p:cNvSpPr txBox="1">
            <a:spLocks noChangeArrowheads="1"/>
          </p:cNvSpPr>
          <p:nvPr/>
        </p:nvSpPr>
        <p:spPr bwMode="auto">
          <a:xfrm>
            <a:off x="179512" y="404664"/>
            <a:ext cx="882047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400" dirty="0">
                <a:solidFill>
                  <a:srgbClr val="0066FF"/>
                </a:solidFill>
                <a:latin typeface="Times New Roman" panose="02020603050405020304" pitchFamily="18" charset="0"/>
              </a:rPr>
              <a:t>２０１４年批准</a:t>
            </a:r>
          </a:p>
          <a:p>
            <a:pPr eaLnBrk="1" hangingPunct="1">
              <a:spcBef>
                <a:spcPct val="0"/>
              </a:spcBef>
              <a:buFontTx/>
              <a:buNone/>
            </a:pPr>
            <a:r>
              <a:rPr lang="ja-JP" altLang="en-US" sz="5400" dirty="0">
                <a:solidFill>
                  <a:srgbClr val="FF0000"/>
                </a:solidFill>
                <a:latin typeface="Times New Roman" panose="02020603050405020304" pitchFamily="18" charset="0"/>
              </a:rPr>
              <a:t>国連障害者権利条約</a:t>
            </a:r>
          </a:p>
          <a:p>
            <a:pPr eaLnBrk="1" hangingPunct="1">
              <a:spcBef>
                <a:spcPct val="0"/>
              </a:spcBef>
              <a:buFontTx/>
              <a:buNone/>
            </a:pPr>
            <a:r>
              <a:rPr lang="ja-JP" altLang="en-US" sz="5400" dirty="0">
                <a:solidFill>
                  <a:srgbClr val="0066FF"/>
                </a:solidFill>
                <a:latin typeface="Times New Roman" panose="02020603050405020304" pitchFamily="18" charset="0"/>
              </a:rPr>
              <a:t>２０２２年９月９日</a:t>
            </a:r>
          </a:p>
          <a:p>
            <a:pPr eaLnBrk="1" hangingPunct="1">
              <a:spcBef>
                <a:spcPct val="0"/>
              </a:spcBef>
              <a:buFontTx/>
              <a:buNone/>
            </a:pPr>
            <a:r>
              <a:rPr lang="ja-JP" altLang="en-US" sz="5400" dirty="0">
                <a:solidFill>
                  <a:srgbClr val="FF0000"/>
                </a:solidFill>
                <a:latin typeface="Times New Roman" panose="02020603050405020304" pitchFamily="18" charset="0"/>
              </a:rPr>
              <a:t>国連障害者権利委員会からの総括所見</a:t>
            </a:r>
          </a:p>
          <a:p>
            <a:pPr eaLnBrk="1" hangingPunct="1">
              <a:spcBef>
                <a:spcPct val="0"/>
              </a:spcBef>
              <a:buFontTx/>
              <a:buNone/>
            </a:pPr>
            <a:r>
              <a:rPr lang="ja-JP" altLang="en-US" sz="5400" dirty="0">
                <a:latin typeface="Times New Roman" panose="02020603050405020304" pitchFamily="18" charset="0"/>
              </a:rPr>
              <a:t>知ってましたか。</a:t>
            </a:r>
          </a:p>
          <a:p>
            <a:pPr eaLnBrk="1" hangingPunct="1">
              <a:spcBef>
                <a:spcPct val="0"/>
              </a:spcBef>
              <a:buFontTx/>
              <a:buNone/>
            </a:pPr>
            <a:r>
              <a:rPr lang="ja-JP" altLang="en-US" sz="5400" dirty="0">
                <a:latin typeface="Times New Roman" panose="02020603050405020304" pitchFamily="18" charset="0"/>
              </a:rPr>
              <a:t>読まれたことありますか。</a:t>
            </a:r>
          </a:p>
        </p:txBody>
      </p:sp>
    </p:spTree>
    <p:extLst>
      <p:ext uri="{BB962C8B-B14F-4D97-AF65-F5344CB8AC3E}">
        <p14:creationId xmlns:p14="http://schemas.microsoft.com/office/powerpoint/2010/main" val="116135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7C484-DFB2-9D71-8497-414D154E11A5}"/>
              </a:ext>
            </a:extLst>
          </p:cNvPr>
          <p:cNvSpPr txBox="1">
            <a:spLocks noChangeArrowheads="1"/>
          </p:cNvSpPr>
          <p:nvPr/>
        </p:nvSpPr>
        <p:spPr bwMode="auto">
          <a:xfrm>
            <a:off x="107504" y="1237672"/>
            <a:ext cx="8856984" cy="5521903"/>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a:buNone/>
            </a:pPr>
            <a:r>
              <a:rPr lang="ja-JP" altLang="ja-JP" sz="2800" dirty="0"/>
              <a:t>主要分野における懸念及び勧告</a:t>
            </a:r>
            <a:endParaRPr lang="en-US" altLang="ja-JP" sz="2800" dirty="0"/>
          </a:p>
          <a:p>
            <a:pPr marL="0" lvl="0" indent="0">
              <a:buNone/>
            </a:pPr>
            <a:r>
              <a:rPr lang="en-US" altLang="ja-JP" sz="2800" dirty="0"/>
              <a:t> </a:t>
            </a:r>
            <a:r>
              <a:rPr lang="ja-JP" altLang="ja-JP" sz="2800" dirty="0"/>
              <a:t>一般原則及び義務（第１</a:t>
            </a:r>
            <a:r>
              <a:rPr lang="en-US" altLang="ja-JP" sz="2800" dirty="0"/>
              <a:t>-</a:t>
            </a:r>
            <a:r>
              <a:rPr lang="ja-JP" altLang="ja-JP" sz="2800" dirty="0"/>
              <a:t>４条）</a:t>
            </a:r>
          </a:p>
          <a:p>
            <a:pPr marL="0" lvl="0" indent="0">
              <a:buNone/>
            </a:pPr>
            <a:r>
              <a:rPr lang="ja-JP" altLang="en-US" sz="2800" dirty="0"/>
              <a:t>７</a:t>
            </a:r>
            <a:r>
              <a:rPr lang="ja-JP" altLang="ja-JP" sz="2800" dirty="0"/>
              <a:t>委員会は、以下を懸念する。</a:t>
            </a:r>
          </a:p>
          <a:p>
            <a:pPr marL="0" indent="0">
              <a:buNone/>
            </a:pPr>
            <a:r>
              <a:rPr lang="ja-JP" altLang="en-US" sz="2800" dirty="0"/>
              <a:t>Ｄ）</a:t>
            </a:r>
            <a:r>
              <a:rPr lang="ja-JP" altLang="ja-JP" sz="2800" dirty="0"/>
              <a:t>「 </a:t>
            </a:r>
            <a:r>
              <a:rPr lang="en-US" altLang="ja-JP" sz="2800" dirty="0"/>
              <a:t>accessibility </a:t>
            </a:r>
            <a:r>
              <a:rPr lang="ja-JP" altLang="ja-JP" sz="2800" dirty="0"/>
              <a:t>」 、 「 </a:t>
            </a:r>
            <a:r>
              <a:rPr lang="en-US" altLang="ja-JP" sz="2800" dirty="0"/>
              <a:t>access </a:t>
            </a:r>
            <a:r>
              <a:rPr lang="ja-JP" altLang="ja-JP" sz="2800" dirty="0"/>
              <a:t>」 、 「 </a:t>
            </a:r>
            <a:r>
              <a:rPr lang="en-US" altLang="ja-JP" sz="2800" dirty="0"/>
              <a:t>particular living arrangement</a:t>
            </a:r>
            <a:r>
              <a:rPr lang="ja-JP" altLang="ja-JP" sz="2800" dirty="0"/>
              <a:t>」、「</a:t>
            </a:r>
            <a:r>
              <a:rPr lang="en-US" altLang="ja-JP" sz="2800" dirty="0"/>
              <a:t>personal assistance</a:t>
            </a:r>
            <a:r>
              <a:rPr lang="ja-JP" altLang="ja-JP" sz="2800" dirty="0"/>
              <a:t>」、「</a:t>
            </a:r>
            <a:r>
              <a:rPr lang="en-US" altLang="ja-JP" sz="2800" dirty="0"/>
              <a:t>habilitation</a:t>
            </a:r>
            <a:r>
              <a:rPr lang="ja-JP" altLang="ja-JP" sz="2800" dirty="0"/>
              <a:t>」等条約上の用語の不正確な和訳。</a:t>
            </a:r>
          </a:p>
          <a:p>
            <a:pPr marL="0" indent="0" eaLnBrk="1" hangingPunct="1">
              <a:lnSpc>
                <a:spcPct val="90000"/>
              </a:lnSpc>
              <a:buNone/>
              <a:defRPr/>
            </a:pPr>
            <a:endParaRPr lang="en-US" altLang="ja-JP" sz="2800" dirty="0"/>
          </a:p>
          <a:p>
            <a:pPr marL="0" indent="0" eaLnBrk="1" hangingPunct="1">
              <a:lnSpc>
                <a:spcPct val="90000"/>
              </a:lnSpc>
              <a:buNone/>
              <a:defRPr/>
            </a:pPr>
            <a:r>
              <a:rPr lang="ja-JP" altLang="en-US" sz="2800" dirty="0"/>
              <a:t>８</a:t>
            </a:r>
            <a:r>
              <a:rPr lang="ja-JP" altLang="ja-JP" sz="2800" dirty="0"/>
              <a:t>委員会は、締約国に対して以下を勧告する。</a:t>
            </a:r>
            <a:endParaRPr lang="en-US" altLang="ja-JP" sz="2800" dirty="0"/>
          </a:p>
          <a:p>
            <a:pPr marL="0" indent="0" eaLnBrk="1" hangingPunct="1">
              <a:lnSpc>
                <a:spcPct val="90000"/>
              </a:lnSpc>
              <a:buNone/>
              <a:defRPr/>
            </a:pPr>
            <a:r>
              <a:rPr lang="ja-JP" altLang="en-US" sz="2800" u="sng" dirty="0">
                <a:solidFill>
                  <a:srgbClr val="FF0000"/>
                </a:solidFill>
              </a:rPr>
              <a:t>Ｄ）</a:t>
            </a:r>
            <a:r>
              <a:rPr lang="ja-JP" altLang="ja-JP" sz="2800" u="sng" dirty="0">
                <a:solidFill>
                  <a:srgbClr val="FF0000"/>
                </a:solidFill>
              </a:rPr>
              <a:t>本条約の全ての用語が日本語に正確に訳されることを確保すること。</a:t>
            </a:r>
          </a:p>
          <a:p>
            <a:pPr marL="0" indent="0" eaLnBrk="1" hangingPunct="1">
              <a:lnSpc>
                <a:spcPct val="90000"/>
              </a:lnSpc>
              <a:buNone/>
              <a:defRPr/>
            </a:pPr>
            <a:endParaRPr lang="ja-JP" altLang="en-US" sz="2800" b="0" kern="0" dirty="0"/>
          </a:p>
        </p:txBody>
      </p:sp>
      <p:sp>
        <p:nvSpPr>
          <p:cNvPr id="24580" name="スライド番号プレースホルダー 1">
            <a:extLst>
              <a:ext uri="{FF2B5EF4-FFF2-40B4-BE49-F238E27FC236}">
                <a16:creationId xmlns:a16="http://schemas.microsoft.com/office/drawing/2014/main" id="{0938A898-292F-B8B8-DEBD-E3D3C18485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C6B316-2138-4217-ABE5-19DCA4D2B178}" type="slidenum">
              <a:rPr lang="en-US" altLang="ja-JP" smtClean="0"/>
              <a:pPr/>
              <a:t>14</a:t>
            </a:fld>
            <a:endParaRPr lang="en-US" altLang="ja-JP"/>
          </a:p>
        </p:txBody>
      </p:sp>
      <p:sp>
        <p:nvSpPr>
          <p:cNvPr id="7" name="Rectangle 2">
            <a:extLst>
              <a:ext uri="{FF2B5EF4-FFF2-40B4-BE49-F238E27FC236}">
                <a16:creationId xmlns:a16="http://schemas.microsoft.com/office/drawing/2014/main" id="{3FF9CC3C-4221-DABA-7100-415CE4DEA48D}"/>
              </a:ext>
            </a:extLst>
          </p:cNvPr>
          <p:cNvSpPr txBox="1">
            <a:spLocks noChangeArrowheads="1"/>
          </p:cNvSpPr>
          <p:nvPr/>
        </p:nvSpPr>
        <p:spPr bwMode="auto">
          <a:xfrm>
            <a:off x="384175" y="98425"/>
            <a:ext cx="8229600" cy="882303"/>
          </a:xfrm>
          <a:prstGeom prst="rect">
            <a:avLst/>
          </a:prstGeom>
          <a:no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2800" kern="0" dirty="0">
                <a:solidFill>
                  <a:srgbClr val="FF0000"/>
                </a:solidFill>
              </a:rPr>
              <a:t>障害者権利委員会からの総括所見から読み取る</a:t>
            </a:r>
          </a:p>
          <a:p>
            <a:pPr eaLnBrk="1" hangingPunct="1">
              <a:defRPr/>
            </a:pPr>
            <a:r>
              <a:rPr lang="ja-JP" altLang="en-US" sz="2800" kern="0" dirty="0">
                <a:solidFill>
                  <a:srgbClr val="FF0000"/>
                </a:solidFill>
              </a:rPr>
              <a:t>玉木の注目ポイント①</a:t>
            </a:r>
          </a:p>
        </p:txBody>
      </p:sp>
      <p:sp>
        <p:nvSpPr>
          <p:cNvPr id="3" name="テキスト ボックス 2">
            <a:extLst>
              <a:ext uri="{FF2B5EF4-FFF2-40B4-BE49-F238E27FC236}">
                <a16:creationId xmlns:a16="http://schemas.microsoft.com/office/drawing/2014/main" id="{23551398-B129-1C3A-C73F-0666135253A1}"/>
              </a:ext>
            </a:extLst>
          </p:cNvPr>
          <p:cNvSpPr txBox="1"/>
          <p:nvPr/>
        </p:nvSpPr>
        <p:spPr>
          <a:xfrm>
            <a:off x="384175" y="908720"/>
            <a:ext cx="8120379" cy="461665"/>
          </a:xfrm>
          <a:prstGeom prst="rect">
            <a:avLst/>
          </a:prstGeom>
          <a:noFill/>
        </p:spPr>
        <p:txBody>
          <a:bodyPr wrap="square">
            <a:spAutoFit/>
          </a:bodyPr>
          <a:lstStyle/>
          <a:p>
            <a:pPr algn="r"/>
            <a:r>
              <a:rPr lang="ja-JP" altLang="en-US" sz="2400" dirty="0"/>
              <a:t>外務省仮訳</a:t>
            </a:r>
            <a:endParaRPr lang="ja-JP" altLang="en-US" sz="2400" dirty="0">
              <a:solidFill>
                <a:srgbClr val="0066FF"/>
              </a:solidFill>
            </a:endParaRPr>
          </a:p>
        </p:txBody>
      </p:sp>
    </p:spTree>
    <p:extLst>
      <p:ext uri="{BB962C8B-B14F-4D97-AF65-F5344CB8AC3E}">
        <p14:creationId xmlns:p14="http://schemas.microsoft.com/office/powerpoint/2010/main" val="2749224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100CA5D-F4B1-A13A-012B-3EB2E6438910}"/>
              </a:ext>
            </a:extLst>
          </p:cNvPr>
          <p:cNvSpPr>
            <a:spLocks noGrp="1" noChangeArrowheads="1"/>
          </p:cNvSpPr>
          <p:nvPr>
            <p:ph type="title"/>
          </p:nvPr>
        </p:nvSpPr>
        <p:spPr>
          <a:xfrm>
            <a:off x="457200" y="211138"/>
            <a:ext cx="8229600" cy="914400"/>
          </a:xfrm>
          <a:solidFill>
            <a:schemeClr val="accent1"/>
          </a:solidFill>
        </p:spPr>
        <p:txBody>
          <a:bodyPr/>
          <a:lstStyle/>
          <a:p>
            <a:pPr eaLnBrk="1" hangingPunct="1"/>
            <a:r>
              <a:rPr lang="ja-JP" altLang="en-US" sz="3600" b="1"/>
              <a:t>障害者権利条約　第１条</a:t>
            </a:r>
          </a:p>
        </p:txBody>
      </p:sp>
      <p:sp>
        <p:nvSpPr>
          <p:cNvPr id="15363" name="Rectangle 3">
            <a:extLst>
              <a:ext uri="{FF2B5EF4-FFF2-40B4-BE49-F238E27FC236}">
                <a16:creationId xmlns:a16="http://schemas.microsoft.com/office/drawing/2014/main" id="{BA2D364F-3778-4D53-A87D-BE00277C8A45}"/>
              </a:ext>
            </a:extLst>
          </p:cNvPr>
          <p:cNvSpPr>
            <a:spLocks noGrp="1" noChangeArrowheads="1"/>
          </p:cNvSpPr>
          <p:nvPr>
            <p:ph type="body" idx="1"/>
          </p:nvPr>
        </p:nvSpPr>
        <p:spPr>
          <a:xfrm>
            <a:off x="179388" y="1484313"/>
            <a:ext cx="8785225" cy="5184775"/>
          </a:xfrm>
        </p:spPr>
        <p:txBody>
          <a:bodyPr/>
          <a:lstStyle/>
          <a:p>
            <a:pPr marL="0" indent="0">
              <a:buFontTx/>
              <a:buNone/>
            </a:pPr>
            <a:r>
              <a:rPr lang="ja-JP" altLang="en-US" b="1"/>
              <a:t>第一条　目的</a:t>
            </a:r>
          </a:p>
          <a:p>
            <a:pPr marL="0" indent="0">
              <a:buFontTx/>
              <a:buNone/>
            </a:pPr>
            <a:r>
              <a:rPr lang="ja-JP" altLang="en-US"/>
              <a:t>　この条約は、全ての障害者によるあらゆる人権及び基本的自由の完全かつ平等な享有を促進し、保護し、及び確保すること並びに</a:t>
            </a:r>
            <a:r>
              <a:rPr lang="ja-JP" altLang="en-US" b="1" u="sng">
                <a:solidFill>
                  <a:srgbClr val="FF0000"/>
                </a:solidFill>
              </a:rPr>
              <a:t>障害者の固有の尊厳の尊重を促進することを目的とする</a:t>
            </a:r>
            <a:r>
              <a:rPr lang="ja-JP" altLang="en-US"/>
              <a:t>。</a:t>
            </a:r>
            <a:br>
              <a:rPr lang="ja-JP" altLang="en-US"/>
            </a:br>
            <a:r>
              <a:rPr lang="ja-JP" altLang="en-US"/>
              <a:t>　障害者には、長期的な身体的、精神的、知的又は感覚的な機能障害であって、</a:t>
            </a:r>
            <a:r>
              <a:rPr lang="ja-JP" altLang="en-US" b="1" u="sng">
                <a:solidFill>
                  <a:srgbClr val="FF0000"/>
                </a:solidFill>
              </a:rPr>
              <a:t>様々な障壁との相互作用により他の者との平等を基礎として社会に完全かつ効果的に参加することを妨げ得るものを有する者を含む。</a:t>
            </a:r>
          </a:p>
        </p:txBody>
      </p:sp>
      <p:sp>
        <p:nvSpPr>
          <p:cNvPr id="15364" name="スライド番号プレースホルダー 1">
            <a:extLst>
              <a:ext uri="{FF2B5EF4-FFF2-40B4-BE49-F238E27FC236}">
                <a16:creationId xmlns:a16="http://schemas.microsoft.com/office/drawing/2014/main" id="{0FEA34CA-D4E4-5C89-7D18-2A19D7ABBD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B0C7ED4-A691-4E1D-949D-B4D3D2CB34B4}" type="slidenum">
              <a:rPr lang="en-US" altLang="ja-JP" sz="1400" smtClean="0"/>
              <a:pPr>
                <a:spcBef>
                  <a:spcPct val="0"/>
                </a:spcBef>
                <a:buFontTx/>
                <a:buNone/>
              </a:pPr>
              <a:t>15</a:t>
            </a:fld>
            <a:endParaRPr lang="en-US" altLang="ja-JP"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E7ACB4B-E85A-B415-8E94-53BFAC2F18AF}"/>
              </a:ext>
            </a:extLst>
          </p:cNvPr>
          <p:cNvSpPr>
            <a:spLocks noGrp="1" noChangeArrowheads="1"/>
          </p:cNvSpPr>
          <p:nvPr>
            <p:ph type="title"/>
          </p:nvPr>
        </p:nvSpPr>
        <p:spPr>
          <a:xfrm>
            <a:off x="457200" y="211138"/>
            <a:ext cx="8229600" cy="914400"/>
          </a:xfrm>
          <a:solidFill>
            <a:schemeClr val="accent1"/>
          </a:solidFill>
        </p:spPr>
        <p:txBody>
          <a:bodyPr/>
          <a:lstStyle/>
          <a:p>
            <a:pPr eaLnBrk="1" hangingPunct="1"/>
            <a:r>
              <a:rPr lang="ja-JP" altLang="en-US" sz="3600" b="1"/>
              <a:t>障害者権利条約　第３条</a:t>
            </a:r>
          </a:p>
        </p:txBody>
      </p:sp>
      <p:sp>
        <p:nvSpPr>
          <p:cNvPr id="21507" name="Rectangle 3">
            <a:extLst>
              <a:ext uri="{FF2B5EF4-FFF2-40B4-BE49-F238E27FC236}">
                <a16:creationId xmlns:a16="http://schemas.microsoft.com/office/drawing/2014/main" id="{68817DD5-9F8E-EB56-F8C4-BA2B7A23F6DA}"/>
              </a:ext>
            </a:extLst>
          </p:cNvPr>
          <p:cNvSpPr>
            <a:spLocks noGrp="1" noChangeArrowheads="1"/>
          </p:cNvSpPr>
          <p:nvPr>
            <p:ph type="body" idx="1"/>
          </p:nvPr>
        </p:nvSpPr>
        <p:spPr>
          <a:xfrm>
            <a:off x="179388" y="1268413"/>
            <a:ext cx="8785225" cy="5400675"/>
          </a:xfrm>
        </p:spPr>
        <p:txBody>
          <a:bodyPr/>
          <a:lstStyle/>
          <a:p>
            <a:pPr marL="0" indent="0">
              <a:buFontTx/>
              <a:buNone/>
              <a:defRPr/>
            </a:pPr>
            <a:r>
              <a:rPr lang="ja-JP" altLang="en-US" b="1" dirty="0"/>
              <a:t>第三条　一般原則</a:t>
            </a:r>
          </a:p>
          <a:p>
            <a:pPr marL="0" indent="0">
              <a:buFontTx/>
              <a:buNone/>
              <a:defRPr/>
            </a:pPr>
            <a:r>
              <a:rPr lang="ja-JP" altLang="en-US" sz="2200" b="1" dirty="0"/>
              <a:t>　この条約の原則は、次のとおりとする。</a:t>
            </a:r>
          </a:p>
          <a:p>
            <a:pPr marL="457200" indent="-457200">
              <a:buFontTx/>
              <a:buAutoNum type="alphaLcParenBoth"/>
              <a:defRPr/>
            </a:pPr>
            <a:r>
              <a:rPr lang="ja-JP" altLang="en-US" sz="2200" dirty="0"/>
              <a:t>固有の尊厳、個人の自律（自ら選択する自由を含む。）</a:t>
            </a:r>
          </a:p>
          <a:p>
            <a:pPr marL="0" indent="0">
              <a:buFontTx/>
              <a:buNone/>
              <a:defRPr/>
            </a:pPr>
            <a:r>
              <a:rPr lang="ja-JP" altLang="en-US" sz="2200" dirty="0"/>
              <a:t>　　　　　　　　　　　　　　　　　　　　　　　　　　　　　　及び個人の自立の尊重</a:t>
            </a:r>
          </a:p>
          <a:p>
            <a:pPr marL="0" indent="0">
              <a:buFontTx/>
              <a:buNone/>
              <a:defRPr/>
            </a:pPr>
            <a:r>
              <a:rPr lang="en-US" altLang="ja-JP" sz="2200" b="1" u="sng" dirty="0">
                <a:solidFill>
                  <a:srgbClr val="FF0000"/>
                </a:solidFill>
              </a:rPr>
              <a:t>(b)</a:t>
            </a:r>
            <a:r>
              <a:rPr lang="ja-JP" altLang="en-US" sz="2200" b="1" u="sng" dirty="0">
                <a:solidFill>
                  <a:srgbClr val="FF0000"/>
                </a:solidFill>
              </a:rPr>
              <a:t>　無差別</a:t>
            </a:r>
          </a:p>
          <a:p>
            <a:pPr marL="0" indent="0">
              <a:buFontTx/>
              <a:buNone/>
              <a:defRPr/>
            </a:pPr>
            <a:r>
              <a:rPr lang="en-US" altLang="ja-JP" sz="2200" b="1" u="sng" dirty="0">
                <a:solidFill>
                  <a:srgbClr val="FF0000"/>
                </a:solidFill>
              </a:rPr>
              <a:t>(c)</a:t>
            </a:r>
            <a:r>
              <a:rPr lang="ja-JP" altLang="en-US" sz="2200" b="1" u="sng" dirty="0">
                <a:solidFill>
                  <a:srgbClr val="FF0000"/>
                </a:solidFill>
              </a:rPr>
              <a:t>　社会への</a:t>
            </a:r>
            <a:r>
              <a:rPr lang="ja-JP" altLang="en-US" sz="2800" b="1" u="sng" dirty="0">
                <a:solidFill>
                  <a:srgbClr val="FF0000"/>
                </a:solidFill>
              </a:rPr>
              <a:t>完全</a:t>
            </a:r>
            <a:r>
              <a:rPr lang="ja-JP" altLang="en-US" sz="2200" b="1" u="sng" dirty="0">
                <a:solidFill>
                  <a:srgbClr val="FF0000"/>
                </a:solidFill>
              </a:rPr>
              <a:t>かつ効果的な参加及び包容</a:t>
            </a:r>
          </a:p>
          <a:p>
            <a:pPr marL="0" indent="0">
              <a:buFontTx/>
              <a:buNone/>
              <a:defRPr/>
            </a:pPr>
            <a:r>
              <a:rPr lang="en-US" altLang="ja-JP" sz="2200" b="1" u="sng" dirty="0">
                <a:solidFill>
                  <a:srgbClr val="FF0000"/>
                </a:solidFill>
              </a:rPr>
              <a:t>(d)</a:t>
            </a:r>
            <a:r>
              <a:rPr lang="ja-JP" altLang="en-US" sz="2200" b="1" u="sng" dirty="0">
                <a:solidFill>
                  <a:srgbClr val="FF0000"/>
                </a:solidFill>
              </a:rPr>
              <a:t>　差異の尊重並びに人間の多様性の一部</a:t>
            </a:r>
          </a:p>
          <a:p>
            <a:pPr marL="0" indent="0">
              <a:buFontTx/>
              <a:buNone/>
              <a:defRPr/>
            </a:pPr>
            <a:r>
              <a:rPr lang="ja-JP" altLang="en-US" sz="2200" b="1" dirty="0">
                <a:solidFill>
                  <a:srgbClr val="FF0000"/>
                </a:solidFill>
              </a:rPr>
              <a:t>　　　　　　　　　　　　　　　　　　</a:t>
            </a:r>
            <a:r>
              <a:rPr lang="ja-JP" altLang="en-US" sz="2200" b="1" u="sng" dirty="0">
                <a:solidFill>
                  <a:srgbClr val="FF0000"/>
                </a:solidFill>
              </a:rPr>
              <a:t>及び人類の一員としての障害者の受入れ</a:t>
            </a:r>
          </a:p>
          <a:p>
            <a:pPr marL="0" indent="0">
              <a:buFontTx/>
              <a:buNone/>
              <a:defRPr/>
            </a:pPr>
            <a:r>
              <a:rPr lang="en-US" altLang="ja-JP" sz="2200" dirty="0"/>
              <a:t>(e)</a:t>
            </a:r>
            <a:r>
              <a:rPr lang="ja-JP" altLang="en-US" sz="2200" dirty="0"/>
              <a:t>　機会の均等</a:t>
            </a:r>
          </a:p>
          <a:p>
            <a:pPr marL="0" indent="0">
              <a:buFontTx/>
              <a:buNone/>
              <a:defRPr/>
            </a:pPr>
            <a:r>
              <a:rPr lang="en-US" altLang="ja-JP" sz="2200" dirty="0"/>
              <a:t>(f)</a:t>
            </a:r>
            <a:r>
              <a:rPr lang="ja-JP" altLang="en-US" sz="2200" dirty="0"/>
              <a:t>　施設及びサービス等の利用の容易さ</a:t>
            </a:r>
          </a:p>
          <a:p>
            <a:pPr marL="0" indent="0">
              <a:buFontTx/>
              <a:buNone/>
              <a:defRPr/>
            </a:pPr>
            <a:r>
              <a:rPr lang="en-US" altLang="ja-JP" sz="2200" dirty="0"/>
              <a:t>(g)</a:t>
            </a:r>
            <a:r>
              <a:rPr lang="ja-JP" altLang="en-US" sz="2200" dirty="0"/>
              <a:t>　男女の平等</a:t>
            </a:r>
          </a:p>
          <a:p>
            <a:pPr marL="0" indent="0">
              <a:buFontTx/>
              <a:buNone/>
              <a:defRPr/>
            </a:pPr>
            <a:r>
              <a:rPr lang="en-US" altLang="ja-JP" sz="2200" b="1" u="sng" dirty="0">
                <a:solidFill>
                  <a:srgbClr val="FF0000"/>
                </a:solidFill>
              </a:rPr>
              <a:t>(h)</a:t>
            </a:r>
            <a:r>
              <a:rPr lang="ja-JP" altLang="en-US" sz="2200" b="1" u="sng" dirty="0">
                <a:solidFill>
                  <a:srgbClr val="FF0000"/>
                </a:solidFill>
              </a:rPr>
              <a:t>　障害のある児童の発達しつつある能力の尊重</a:t>
            </a:r>
            <a:endParaRPr lang="en-US" altLang="ja-JP" sz="2200" b="1" u="sng" dirty="0">
              <a:solidFill>
                <a:srgbClr val="FF0000"/>
              </a:solidFill>
            </a:endParaRPr>
          </a:p>
          <a:p>
            <a:pPr marL="0" indent="0">
              <a:buFontTx/>
              <a:buNone/>
              <a:defRPr/>
            </a:pPr>
            <a:r>
              <a:rPr lang="ja-JP" altLang="en-US" sz="2200" b="1" dirty="0">
                <a:solidFill>
                  <a:srgbClr val="FF0000"/>
                </a:solidFill>
              </a:rPr>
              <a:t>　　　　　　</a:t>
            </a:r>
            <a:r>
              <a:rPr lang="ja-JP" altLang="en-US" sz="2200" b="1" u="sng" dirty="0">
                <a:solidFill>
                  <a:srgbClr val="FF0000"/>
                </a:solidFill>
              </a:rPr>
              <a:t>及び障害のある児童がその同一性を保持する権利の尊重</a:t>
            </a:r>
          </a:p>
          <a:p>
            <a:pPr marL="0" indent="0">
              <a:buFontTx/>
              <a:buNone/>
              <a:defRPr/>
            </a:pPr>
            <a:endParaRPr lang="ja-JP" altLang="en-US" dirty="0"/>
          </a:p>
        </p:txBody>
      </p:sp>
      <p:sp>
        <p:nvSpPr>
          <p:cNvPr id="16388" name="スライド番号プレースホルダー 1">
            <a:extLst>
              <a:ext uri="{FF2B5EF4-FFF2-40B4-BE49-F238E27FC236}">
                <a16:creationId xmlns:a16="http://schemas.microsoft.com/office/drawing/2014/main" id="{B26CCE75-CAB8-B608-5B02-AD368B5AB4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15ACEE9-9A82-4BC0-9D9A-E609B4097EE8}" type="slidenum">
              <a:rPr lang="en-US" altLang="ja-JP" sz="1400" smtClean="0"/>
              <a:pPr>
                <a:spcBef>
                  <a:spcPct val="0"/>
                </a:spcBef>
                <a:buFontTx/>
                <a:buNone/>
              </a:pPr>
              <a:t>16</a:t>
            </a:fld>
            <a:endParaRPr lang="en-US" altLang="ja-JP"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340C2DA-F6D3-2A16-0406-D5B27E53D7E6}"/>
              </a:ext>
            </a:extLst>
          </p:cNvPr>
          <p:cNvSpPr>
            <a:spLocks noGrp="1" noChangeArrowheads="1"/>
          </p:cNvSpPr>
          <p:nvPr>
            <p:ph type="title"/>
          </p:nvPr>
        </p:nvSpPr>
        <p:spPr>
          <a:xfrm>
            <a:off x="457200" y="260350"/>
            <a:ext cx="8229600" cy="914400"/>
          </a:xfrm>
          <a:solidFill>
            <a:schemeClr val="accent1"/>
          </a:solidFill>
        </p:spPr>
        <p:txBody>
          <a:bodyPr/>
          <a:lstStyle/>
          <a:p>
            <a:pPr eaLnBrk="1" hangingPunct="1"/>
            <a:r>
              <a:rPr lang="ja-JP" altLang="en-US" sz="3600" b="1"/>
              <a:t>障害者権利条約　第１９条</a:t>
            </a:r>
          </a:p>
        </p:txBody>
      </p:sp>
      <p:sp>
        <p:nvSpPr>
          <p:cNvPr id="33795" name="Rectangle 3">
            <a:extLst>
              <a:ext uri="{FF2B5EF4-FFF2-40B4-BE49-F238E27FC236}">
                <a16:creationId xmlns:a16="http://schemas.microsoft.com/office/drawing/2014/main" id="{B848A19E-0D9D-D0FD-266E-F1638223E51B}"/>
              </a:ext>
            </a:extLst>
          </p:cNvPr>
          <p:cNvSpPr>
            <a:spLocks noGrp="1" noChangeArrowheads="1"/>
          </p:cNvSpPr>
          <p:nvPr>
            <p:ph type="body" idx="1"/>
          </p:nvPr>
        </p:nvSpPr>
        <p:spPr>
          <a:xfrm>
            <a:off x="381000" y="1340768"/>
            <a:ext cx="8439472" cy="5184775"/>
          </a:xfrm>
        </p:spPr>
        <p:txBody>
          <a:bodyPr/>
          <a:lstStyle/>
          <a:p>
            <a:pPr marL="0" indent="0">
              <a:buFontTx/>
              <a:buNone/>
            </a:pPr>
            <a:r>
              <a:rPr lang="ja-JP" altLang="en-US" sz="2800" b="1" dirty="0"/>
              <a:t>第十九条　</a:t>
            </a:r>
            <a:r>
              <a:rPr lang="ja-JP" altLang="en-US" sz="2800" b="1" u="sng" dirty="0"/>
              <a:t>自立した生活及び</a:t>
            </a:r>
          </a:p>
          <a:p>
            <a:pPr marL="0" indent="0">
              <a:buFontTx/>
              <a:buNone/>
            </a:pPr>
            <a:r>
              <a:rPr lang="ja-JP" altLang="en-US" sz="2800" b="1" dirty="0"/>
              <a:t>　　　　　　　　 </a:t>
            </a:r>
            <a:r>
              <a:rPr lang="ja-JP" altLang="en-US" sz="2800" b="1" u="sng" dirty="0"/>
              <a:t>地域社会への包容（インクルージョン）</a:t>
            </a:r>
          </a:p>
          <a:p>
            <a:pPr marL="0" indent="0">
              <a:buFontTx/>
              <a:buNone/>
            </a:pPr>
            <a:endParaRPr lang="ja-JP" altLang="en-US" sz="2400" dirty="0"/>
          </a:p>
          <a:p>
            <a:pPr marL="0" indent="0">
              <a:buFontTx/>
              <a:buNone/>
            </a:pPr>
            <a:r>
              <a:rPr lang="ja-JP" altLang="en-US" sz="2400" dirty="0"/>
              <a:t>　この条約の締約国は、全ての障害者が他の者と平等の選択の機会をもって地域社会で生活する平等の権利を有することを認めるものとし、障害者が、この権利を完全に享受し、並びに</a:t>
            </a:r>
            <a:r>
              <a:rPr lang="ja-JP" altLang="en-US" sz="2800" b="1" u="sng" dirty="0">
                <a:solidFill>
                  <a:srgbClr val="FF0000"/>
                </a:solidFill>
              </a:rPr>
              <a:t>地域社会に完全に包容され</a:t>
            </a:r>
            <a:r>
              <a:rPr lang="ja-JP" altLang="en-US" sz="2400" dirty="0"/>
              <a:t>、及び参加することを容易にするための効果的かつ適当な措置をとる。この措置には、次のことを確保することによるものを含む。</a:t>
            </a:r>
          </a:p>
          <a:p>
            <a:pPr marL="0" indent="0">
              <a:buFontTx/>
              <a:buNone/>
            </a:pPr>
            <a:r>
              <a:rPr lang="en-US" altLang="ja-JP" sz="2400" b="1" dirty="0">
                <a:solidFill>
                  <a:srgbClr val="FF0000"/>
                </a:solidFill>
              </a:rPr>
              <a:t>(a)</a:t>
            </a:r>
            <a:r>
              <a:rPr lang="ja-JP" altLang="en-US" sz="2400" b="1" dirty="0">
                <a:solidFill>
                  <a:srgbClr val="FF0000"/>
                </a:solidFill>
              </a:rPr>
              <a:t>　</a:t>
            </a:r>
            <a:r>
              <a:rPr lang="ja-JP" altLang="en-US" sz="2400" b="1" u="sng" dirty="0">
                <a:solidFill>
                  <a:srgbClr val="FF0000"/>
                </a:solidFill>
              </a:rPr>
              <a:t>障害者が、他の者との平等を基礎として、居住地を選択し、及びどこで誰と生活するかを選択する機会を有すること並びに特定の生活施設で生活する義務を負わないこと。</a:t>
            </a:r>
          </a:p>
        </p:txBody>
      </p:sp>
      <p:sp>
        <p:nvSpPr>
          <p:cNvPr id="33796" name="スライド番号プレースホルダー 1">
            <a:extLst>
              <a:ext uri="{FF2B5EF4-FFF2-40B4-BE49-F238E27FC236}">
                <a16:creationId xmlns:a16="http://schemas.microsoft.com/office/drawing/2014/main" id="{DB18119F-2731-615F-A915-EDC6BBA455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1B2A02E-5700-42DE-B743-C1814ED4BF35}" type="slidenum">
              <a:rPr lang="en-US" altLang="ja-JP" sz="1400" smtClean="0"/>
              <a:pPr>
                <a:spcBef>
                  <a:spcPct val="0"/>
                </a:spcBef>
                <a:buFontTx/>
                <a:buNone/>
              </a:pPr>
              <a:t>17</a:t>
            </a:fld>
            <a:endParaRPr lang="en-US" altLang="ja-JP"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7C484-DFB2-9D71-8497-414D154E11A5}"/>
              </a:ext>
            </a:extLst>
          </p:cNvPr>
          <p:cNvSpPr txBox="1">
            <a:spLocks noChangeArrowheads="1"/>
          </p:cNvSpPr>
          <p:nvPr/>
        </p:nvSpPr>
        <p:spPr bwMode="auto">
          <a:xfrm>
            <a:off x="107504" y="1237672"/>
            <a:ext cx="8856984" cy="5521903"/>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a:buNone/>
            </a:pPr>
            <a:r>
              <a:rPr lang="ja-JP" altLang="en-US" sz="2800" dirty="0"/>
              <a:t>第１９条　地域自立生活とインクルージョン</a:t>
            </a:r>
          </a:p>
          <a:p>
            <a:pPr marL="0" lvl="0" indent="0">
              <a:buNone/>
            </a:pPr>
            <a:r>
              <a:rPr lang="ja-JP" altLang="ja-JP" sz="2200" dirty="0"/>
              <a:t>自立した生活と地域社会に含まれることに関する一般的意見第</a:t>
            </a:r>
            <a:r>
              <a:rPr lang="en-US" altLang="ja-JP" sz="2200" dirty="0"/>
              <a:t>5</a:t>
            </a:r>
            <a:r>
              <a:rPr lang="ja-JP" altLang="ja-JP" sz="2200" dirty="0"/>
              <a:t>号（</a:t>
            </a:r>
            <a:r>
              <a:rPr lang="en-US" altLang="ja-JP" sz="2200" dirty="0"/>
              <a:t>2017</a:t>
            </a:r>
            <a:r>
              <a:rPr lang="ja-JP" altLang="ja-JP" sz="2200" dirty="0"/>
              <a:t>年）および脱施設化に関するガイドライン（</a:t>
            </a:r>
            <a:r>
              <a:rPr lang="en-US" altLang="ja-JP" sz="2200" dirty="0"/>
              <a:t>2022</a:t>
            </a:r>
            <a:r>
              <a:rPr lang="ja-JP" altLang="ja-JP" sz="2200" dirty="0"/>
              <a:t>年）を参照し、委員会は締約国に</a:t>
            </a:r>
            <a:r>
              <a:rPr lang="ja-JP" altLang="ja-JP" sz="2200" dirty="0">
                <a:highlight>
                  <a:srgbClr val="FF0000"/>
                </a:highlight>
              </a:rPr>
              <a:t>強く要請する。</a:t>
            </a:r>
          </a:p>
          <a:p>
            <a:pPr marL="455613" lvl="1" indent="0">
              <a:buNone/>
            </a:pPr>
            <a:r>
              <a:rPr lang="ja-JP" altLang="ja-JP" sz="2200" u="sng" dirty="0">
                <a:solidFill>
                  <a:srgbClr val="FF0000"/>
                </a:solidFill>
              </a:rPr>
              <a:t>障害児を含む障害者の施設収容を廃止するため、</a:t>
            </a:r>
            <a:r>
              <a:rPr lang="ja-JP" altLang="ja-JP" sz="2200" dirty="0"/>
              <a:t>予算配分を障害者の入所施設から、障害者が地域社会で他の人と対等に自立して生活するための手配と支援に振り向けることによって、迅速な措置をとること。</a:t>
            </a:r>
          </a:p>
          <a:p>
            <a:pPr marL="455613" lvl="1" indent="0">
              <a:buNone/>
            </a:pPr>
            <a:r>
              <a:rPr lang="ja-JP" altLang="ja-JP" sz="2200" dirty="0"/>
              <a:t>精神科病院に入院している障害者のすべてのケースを見直し、</a:t>
            </a:r>
            <a:r>
              <a:rPr lang="ja-JP" altLang="ja-JP" sz="2200" u="sng" dirty="0">
                <a:solidFill>
                  <a:srgbClr val="FF0000"/>
                </a:solidFill>
              </a:rPr>
              <a:t>無期限の入院をやめ、</a:t>
            </a:r>
            <a:r>
              <a:rPr lang="ja-JP" altLang="ja-JP" sz="2200" dirty="0"/>
              <a:t>インフォームド・コンセントを確保し、地域社会で必要な精神保健支援とともに自立した生活を育むこと。</a:t>
            </a:r>
          </a:p>
          <a:p>
            <a:pPr marL="455613" lvl="1" indent="0">
              <a:buNone/>
            </a:pPr>
            <a:r>
              <a:rPr lang="ja-JP" altLang="ja-JP" sz="2200" dirty="0"/>
              <a:t>障害者が居住地、地域社会のどこで誰と暮らすかを選択する機会を持ち、</a:t>
            </a:r>
            <a:r>
              <a:rPr lang="ja-JP" altLang="ja-JP" sz="2200" u="sng" dirty="0">
                <a:solidFill>
                  <a:srgbClr val="FF0000"/>
                </a:solidFill>
              </a:rPr>
              <a:t>グループホームを含む特定の生活形態に住むことを義務づけられないようにし、</a:t>
            </a:r>
            <a:r>
              <a:rPr lang="ja-JP" altLang="ja-JP" sz="2200" dirty="0"/>
              <a:t>障害者が自分の生活に対して選択とコントロールを行使できるようにすること。</a:t>
            </a:r>
          </a:p>
          <a:p>
            <a:pPr marL="0" indent="0" eaLnBrk="1" hangingPunct="1">
              <a:lnSpc>
                <a:spcPct val="90000"/>
              </a:lnSpc>
              <a:buNone/>
              <a:defRPr/>
            </a:pPr>
            <a:endParaRPr lang="ja-JP" altLang="en-US" sz="2000" b="0" kern="0" dirty="0"/>
          </a:p>
        </p:txBody>
      </p:sp>
      <p:sp>
        <p:nvSpPr>
          <p:cNvPr id="24580" name="スライド番号プレースホルダー 1">
            <a:extLst>
              <a:ext uri="{FF2B5EF4-FFF2-40B4-BE49-F238E27FC236}">
                <a16:creationId xmlns:a16="http://schemas.microsoft.com/office/drawing/2014/main" id="{0938A898-292F-B8B8-DEBD-E3D3C18485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C6B316-2138-4217-ABE5-19DCA4D2B178}" type="slidenum">
              <a:rPr lang="en-US" altLang="ja-JP" smtClean="0"/>
              <a:pPr/>
              <a:t>18</a:t>
            </a:fld>
            <a:endParaRPr lang="en-US" altLang="ja-JP"/>
          </a:p>
        </p:txBody>
      </p:sp>
      <p:sp>
        <p:nvSpPr>
          <p:cNvPr id="7" name="Rectangle 2">
            <a:extLst>
              <a:ext uri="{FF2B5EF4-FFF2-40B4-BE49-F238E27FC236}">
                <a16:creationId xmlns:a16="http://schemas.microsoft.com/office/drawing/2014/main" id="{3FF9CC3C-4221-DABA-7100-415CE4DEA48D}"/>
              </a:ext>
            </a:extLst>
          </p:cNvPr>
          <p:cNvSpPr txBox="1">
            <a:spLocks noChangeArrowheads="1"/>
          </p:cNvSpPr>
          <p:nvPr/>
        </p:nvSpPr>
        <p:spPr bwMode="auto">
          <a:xfrm>
            <a:off x="384175" y="98425"/>
            <a:ext cx="8229600" cy="882303"/>
          </a:xfrm>
          <a:prstGeom prst="rect">
            <a:avLst/>
          </a:prstGeom>
          <a:no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2800" kern="0" dirty="0">
                <a:solidFill>
                  <a:srgbClr val="FF0000"/>
                </a:solidFill>
              </a:rPr>
              <a:t>障害者権利委員会からの総括所見から読み取る</a:t>
            </a:r>
          </a:p>
          <a:p>
            <a:pPr eaLnBrk="1" hangingPunct="1">
              <a:defRPr/>
            </a:pPr>
            <a:r>
              <a:rPr lang="ja-JP" altLang="en-US" sz="2800" kern="0" dirty="0">
                <a:solidFill>
                  <a:srgbClr val="FF0000"/>
                </a:solidFill>
              </a:rPr>
              <a:t>玉木の注目ポイント②</a:t>
            </a:r>
          </a:p>
        </p:txBody>
      </p:sp>
      <p:sp>
        <p:nvSpPr>
          <p:cNvPr id="3" name="テキスト ボックス 2">
            <a:extLst>
              <a:ext uri="{FF2B5EF4-FFF2-40B4-BE49-F238E27FC236}">
                <a16:creationId xmlns:a16="http://schemas.microsoft.com/office/drawing/2014/main" id="{23551398-B129-1C3A-C73F-0666135253A1}"/>
              </a:ext>
            </a:extLst>
          </p:cNvPr>
          <p:cNvSpPr txBox="1"/>
          <p:nvPr/>
        </p:nvSpPr>
        <p:spPr>
          <a:xfrm>
            <a:off x="384175" y="908720"/>
            <a:ext cx="8120379" cy="338554"/>
          </a:xfrm>
          <a:prstGeom prst="rect">
            <a:avLst/>
          </a:prstGeom>
          <a:noFill/>
        </p:spPr>
        <p:txBody>
          <a:bodyPr wrap="square">
            <a:spAutoFit/>
          </a:bodyPr>
          <a:lstStyle/>
          <a:p>
            <a:pPr algn="r"/>
            <a:r>
              <a:rPr lang="ja-JP" altLang="en-US" sz="1600" dirty="0"/>
              <a:t>ＤｅｅｐＬ翻訳ツール</a:t>
            </a:r>
            <a:r>
              <a:rPr lang="ja-JP" altLang="en-US" sz="1600" dirty="0">
                <a:solidFill>
                  <a:srgbClr val="0066FF"/>
                </a:solidFill>
              </a:rPr>
              <a:t>　https://www.deepl.com/translator</a:t>
            </a:r>
          </a:p>
        </p:txBody>
      </p:sp>
    </p:spTree>
    <p:extLst>
      <p:ext uri="{BB962C8B-B14F-4D97-AF65-F5344CB8AC3E}">
        <p14:creationId xmlns:p14="http://schemas.microsoft.com/office/powerpoint/2010/main" val="1717795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7C484-DFB2-9D71-8497-414D154E11A5}"/>
              </a:ext>
            </a:extLst>
          </p:cNvPr>
          <p:cNvSpPr txBox="1">
            <a:spLocks noChangeArrowheads="1"/>
          </p:cNvSpPr>
          <p:nvPr/>
        </p:nvSpPr>
        <p:spPr bwMode="auto">
          <a:xfrm>
            <a:off x="107504" y="1052736"/>
            <a:ext cx="8856984" cy="5521903"/>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800" dirty="0"/>
              <a:t>第１９条　自立した生活及び地域社会への包容</a:t>
            </a:r>
          </a:p>
          <a:p>
            <a:pPr marL="0" lvl="0" indent="0">
              <a:buNone/>
            </a:pPr>
            <a:r>
              <a:rPr lang="ja-JP" altLang="ja-JP" sz="2400" dirty="0"/>
              <a:t>自立した生活及び地域社会への包容に関する一般的意見第</a:t>
            </a:r>
            <a:r>
              <a:rPr lang="en-US" altLang="ja-JP" sz="2400" dirty="0"/>
              <a:t>5</a:t>
            </a:r>
            <a:r>
              <a:rPr lang="ja-JP" altLang="ja-JP" sz="2400" dirty="0"/>
              <a:t>号（</a:t>
            </a:r>
            <a:r>
              <a:rPr lang="en-US" altLang="ja-JP" sz="2400" dirty="0"/>
              <a:t>2017</a:t>
            </a:r>
            <a:r>
              <a:rPr lang="ja-JP" altLang="ja-JP" sz="2400" dirty="0"/>
              <a:t>年）及び脱施設化に関する指針（</a:t>
            </a:r>
            <a:r>
              <a:rPr lang="en-US" altLang="ja-JP" sz="2400" dirty="0"/>
              <a:t>2022</a:t>
            </a:r>
            <a:r>
              <a:rPr lang="ja-JP" altLang="ja-JP" sz="2400" dirty="0"/>
              <a:t>年）に関連して、委員会は締約国に以下を</a:t>
            </a:r>
            <a:r>
              <a:rPr lang="ja-JP" altLang="en-US" sz="2400" u="sng" dirty="0"/>
              <a:t>　　</a:t>
            </a:r>
            <a:r>
              <a:rPr lang="ja-JP" altLang="ja-JP" sz="2400" dirty="0"/>
              <a:t>要請する。</a:t>
            </a:r>
          </a:p>
          <a:p>
            <a:pPr marL="455613" lvl="1" indent="0">
              <a:buNone/>
            </a:pPr>
            <a:r>
              <a:rPr lang="ja-JP" altLang="ja-JP" sz="2000" dirty="0"/>
              <a:t>障害者を居住施設に入居させるための予算の割当を、他の者との平等を基礎として、障害者が地域社会で自立して生活するための整備や支援に再配分することにより、障害のある児童を含む障害者の施設入所を終わらせるために迅速な措置をとること。</a:t>
            </a:r>
          </a:p>
          <a:p>
            <a:pPr marL="455613" lvl="1" indent="0">
              <a:buNone/>
            </a:pPr>
            <a:endParaRPr lang="ja-JP" altLang="en-US" sz="2000" dirty="0"/>
          </a:p>
          <a:p>
            <a:pPr marL="455613" lvl="1" indent="0">
              <a:buNone/>
            </a:pPr>
            <a:r>
              <a:rPr lang="ja-JP" altLang="ja-JP" sz="2000" dirty="0"/>
              <a:t>地域社会における精神保健支援とともにあらゆる期限の定めのない入院を終わらせるため、精神科病院に入院している精神障害者の全ての事例を見直し、事情を知らされた上での同意を確保し、自立した生活を促進すること。</a:t>
            </a:r>
          </a:p>
          <a:p>
            <a:pPr marL="455613" lvl="1" indent="0">
              <a:buNone/>
            </a:pPr>
            <a:endParaRPr lang="ja-JP" altLang="en-US" sz="2000" dirty="0"/>
          </a:p>
          <a:p>
            <a:pPr marL="455613" lvl="1" indent="0">
              <a:buNone/>
            </a:pPr>
            <a:r>
              <a:rPr lang="ja-JP" altLang="ja-JP" sz="2000" dirty="0"/>
              <a:t>障害者が居住地及びどこで誰と地域社会において生活するかを選択する機会を確保し、グループホームを含む特定の生活施設で生活する義務を負わず、障害者が自分の生活について選択及び管理することを可能にすること。</a:t>
            </a:r>
          </a:p>
          <a:p>
            <a:pPr marL="0" indent="0">
              <a:buNone/>
            </a:pPr>
            <a:endParaRPr lang="ja-JP" altLang="en-US" sz="2000" b="0" kern="0" dirty="0"/>
          </a:p>
        </p:txBody>
      </p:sp>
      <p:sp>
        <p:nvSpPr>
          <p:cNvPr id="24580" name="スライド番号プレースホルダー 1">
            <a:extLst>
              <a:ext uri="{FF2B5EF4-FFF2-40B4-BE49-F238E27FC236}">
                <a16:creationId xmlns:a16="http://schemas.microsoft.com/office/drawing/2014/main" id="{0938A898-292F-B8B8-DEBD-E3D3C18485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C6B316-2138-4217-ABE5-19DCA4D2B178}" type="slidenum">
              <a:rPr lang="en-US" altLang="ja-JP" smtClean="0"/>
              <a:pPr/>
              <a:t>19</a:t>
            </a:fld>
            <a:endParaRPr lang="en-US" altLang="ja-JP"/>
          </a:p>
        </p:txBody>
      </p:sp>
      <p:sp>
        <p:nvSpPr>
          <p:cNvPr id="7" name="Rectangle 2">
            <a:extLst>
              <a:ext uri="{FF2B5EF4-FFF2-40B4-BE49-F238E27FC236}">
                <a16:creationId xmlns:a16="http://schemas.microsoft.com/office/drawing/2014/main" id="{3FF9CC3C-4221-DABA-7100-415CE4DEA48D}"/>
              </a:ext>
            </a:extLst>
          </p:cNvPr>
          <p:cNvSpPr txBox="1">
            <a:spLocks noChangeArrowheads="1"/>
          </p:cNvSpPr>
          <p:nvPr/>
        </p:nvSpPr>
        <p:spPr bwMode="auto">
          <a:xfrm>
            <a:off x="384175" y="98425"/>
            <a:ext cx="8229600" cy="882303"/>
          </a:xfrm>
          <a:prstGeom prst="rect">
            <a:avLst/>
          </a:prstGeom>
          <a:no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2800" kern="0" dirty="0">
                <a:solidFill>
                  <a:srgbClr val="FF0000"/>
                </a:solidFill>
              </a:rPr>
              <a:t>障害者権利委員会からの総括所見</a:t>
            </a:r>
          </a:p>
          <a:p>
            <a:pPr eaLnBrk="1" hangingPunct="1">
              <a:defRPr/>
            </a:pPr>
            <a:r>
              <a:rPr lang="ja-JP" altLang="en-US" sz="2800" kern="0" dirty="0">
                <a:solidFill>
                  <a:srgbClr val="FF0000"/>
                </a:solidFill>
              </a:rPr>
              <a:t>外務省仮訳</a:t>
            </a:r>
          </a:p>
        </p:txBody>
      </p:sp>
    </p:spTree>
    <p:extLst>
      <p:ext uri="{BB962C8B-B14F-4D97-AF65-F5344CB8AC3E}">
        <p14:creationId xmlns:p14="http://schemas.microsoft.com/office/powerpoint/2010/main" val="2443313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a:extLst>
              <a:ext uri="{FF2B5EF4-FFF2-40B4-BE49-F238E27FC236}">
                <a16:creationId xmlns:a16="http://schemas.microsoft.com/office/drawing/2014/main" id="{9A953CCC-145D-BEB8-199E-F794DD2EA940}"/>
              </a:ext>
            </a:extLst>
          </p:cNvPr>
          <p:cNvSpPr txBox="1">
            <a:spLocks noChangeArrowheads="1"/>
          </p:cNvSpPr>
          <p:nvPr/>
        </p:nvSpPr>
        <p:spPr bwMode="auto">
          <a:xfrm>
            <a:off x="468313" y="260350"/>
            <a:ext cx="821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5400" dirty="0">
                <a:solidFill>
                  <a:srgbClr val="FF0000"/>
                </a:solidFill>
              </a:rPr>
              <a:t>この講義の目的は・・・</a:t>
            </a:r>
          </a:p>
        </p:txBody>
      </p:sp>
      <p:sp>
        <p:nvSpPr>
          <p:cNvPr id="4" name="テキスト ボックス 3">
            <a:extLst>
              <a:ext uri="{FF2B5EF4-FFF2-40B4-BE49-F238E27FC236}">
                <a16:creationId xmlns:a16="http://schemas.microsoft.com/office/drawing/2014/main" id="{FAFD4952-7036-D04D-F5C5-34EB0F032D50}"/>
              </a:ext>
            </a:extLst>
          </p:cNvPr>
          <p:cNvSpPr txBox="1">
            <a:spLocks noChangeArrowheads="1"/>
          </p:cNvSpPr>
          <p:nvPr/>
        </p:nvSpPr>
        <p:spPr bwMode="auto">
          <a:xfrm>
            <a:off x="585788" y="1412776"/>
            <a:ext cx="81629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sz="2400" dirty="0"/>
              <a:t>・みなさんは、都道府県職員として、相談支援従事者養成研修</a:t>
            </a:r>
          </a:p>
          <a:p>
            <a:pPr eaLnBrk="1" hangingPunct="1">
              <a:spcBef>
                <a:spcPct val="20000"/>
              </a:spcBef>
            </a:pPr>
            <a:r>
              <a:rPr lang="ja-JP" altLang="en-US" sz="2400" dirty="0"/>
              <a:t>　を実施する担当者です。</a:t>
            </a:r>
          </a:p>
          <a:p>
            <a:pPr eaLnBrk="1" hangingPunct="1">
              <a:spcBef>
                <a:spcPct val="20000"/>
              </a:spcBef>
            </a:pPr>
            <a:r>
              <a:rPr lang="ja-JP" altLang="en-US" sz="2400" dirty="0"/>
              <a:t>・確かに、事務手続き上は、研修が実施できたらいいので、「相　</a:t>
            </a:r>
          </a:p>
          <a:p>
            <a:pPr eaLnBrk="1" hangingPunct="1">
              <a:spcBef>
                <a:spcPct val="20000"/>
              </a:spcBef>
            </a:pPr>
            <a:r>
              <a:rPr lang="ja-JP" altLang="en-US" sz="2400" dirty="0"/>
              <a:t>　談支援」を理解しなくてもいいのかも知れません。だから、こ</a:t>
            </a:r>
          </a:p>
          <a:p>
            <a:pPr eaLnBrk="1" hangingPunct="1">
              <a:spcBef>
                <a:spcPct val="20000"/>
              </a:spcBef>
            </a:pPr>
            <a:r>
              <a:rPr lang="ja-JP" altLang="en-US" sz="2400" dirty="0"/>
              <a:t>　の講義は、退屈に感じる人もいると思います。</a:t>
            </a:r>
          </a:p>
          <a:p>
            <a:pPr eaLnBrk="1" hangingPunct="1">
              <a:spcBef>
                <a:spcPct val="20000"/>
              </a:spcBef>
            </a:pPr>
            <a:r>
              <a:rPr lang="ja-JP" altLang="en-US" sz="2400" dirty="0"/>
              <a:t>・その上で、ただ研修を実施すればいいと捉えるのではなく、</a:t>
            </a:r>
          </a:p>
          <a:p>
            <a:pPr eaLnBrk="1" hangingPunct="1">
              <a:spcBef>
                <a:spcPct val="20000"/>
              </a:spcBef>
            </a:pPr>
            <a:r>
              <a:rPr lang="ja-JP" altLang="en-US" sz="2400" dirty="0"/>
              <a:t>　それぞれの都道府県で、どんな人材を養成していくのか。ど</a:t>
            </a:r>
          </a:p>
          <a:p>
            <a:pPr eaLnBrk="1" hangingPunct="1">
              <a:spcBef>
                <a:spcPct val="20000"/>
              </a:spcBef>
            </a:pPr>
            <a:r>
              <a:rPr lang="ja-JP" altLang="en-US" sz="2400" dirty="0"/>
              <a:t>　んな相談支援体制整備をしていくのか。そのためには、何が　　</a:t>
            </a:r>
          </a:p>
          <a:p>
            <a:pPr eaLnBrk="1" hangingPunct="1">
              <a:spcBef>
                <a:spcPct val="20000"/>
              </a:spcBef>
            </a:pPr>
            <a:r>
              <a:rPr lang="ja-JP" altLang="en-US" sz="2400" dirty="0"/>
              <a:t>　必要かを考えていただきたいです。</a:t>
            </a:r>
          </a:p>
          <a:p>
            <a:pPr eaLnBrk="1" hangingPunct="1">
              <a:spcBef>
                <a:spcPct val="20000"/>
              </a:spcBef>
            </a:pPr>
            <a:r>
              <a:rPr lang="ja-JP" altLang="en-US" sz="2400" dirty="0"/>
              <a:t>・だから、まずはぼんやりでも「相談支援」について、理解して</a:t>
            </a:r>
          </a:p>
          <a:p>
            <a:pPr eaLnBrk="1" hangingPunct="1">
              <a:spcBef>
                <a:spcPct val="20000"/>
              </a:spcBef>
            </a:pPr>
            <a:r>
              <a:rPr lang="ja-JP" altLang="en-US" sz="2400" dirty="0"/>
              <a:t>　いただければと思います。</a:t>
            </a:r>
          </a:p>
        </p:txBody>
      </p:sp>
      <p:sp>
        <p:nvSpPr>
          <p:cNvPr id="65540" name="スライド番号プレースホルダー 1">
            <a:extLst>
              <a:ext uri="{FF2B5EF4-FFF2-40B4-BE49-F238E27FC236}">
                <a16:creationId xmlns:a16="http://schemas.microsoft.com/office/drawing/2014/main" id="{5340BC85-3C80-8B21-508B-B25F9BDD06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25B456-39EB-478E-86FC-1724590B712B}" type="slidenum">
              <a:rPr lang="en-US" altLang="ja-JP" smtClean="0"/>
              <a:pPr/>
              <a:t>2</a:t>
            </a:fld>
            <a:endParaRPr lang="en-US" altLang="ja-JP"/>
          </a:p>
        </p:txBody>
      </p:sp>
    </p:spTree>
    <p:extLst>
      <p:ext uri="{BB962C8B-B14F-4D97-AF65-F5344CB8AC3E}">
        <p14:creationId xmlns:p14="http://schemas.microsoft.com/office/powerpoint/2010/main" val="3293101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35F1B67-0946-E193-37DD-27F19828131A}"/>
              </a:ext>
            </a:extLst>
          </p:cNvPr>
          <p:cNvSpPr>
            <a:spLocks noGrp="1" noChangeArrowheads="1"/>
          </p:cNvSpPr>
          <p:nvPr>
            <p:ph type="title"/>
          </p:nvPr>
        </p:nvSpPr>
        <p:spPr>
          <a:xfrm>
            <a:off x="457200" y="260350"/>
            <a:ext cx="8229600" cy="914400"/>
          </a:xfrm>
          <a:solidFill>
            <a:schemeClr val="accent1"/>
          </a:solidFill>
        </p:spPr>
        <p:txBody>
          <a:bodyPr/>
          <a:lstStyle/>
          <a:p>
            <a:pPr eaLnBrk="1" hangingPunct="1"/>
            <a:r>
              <a:rPr lang="ja-JP" altLang="en-US" sz="3600" b="1"/>
              <a:t>障害者権利条約　第２４条</a:t>
            </a:r>
          </a:p>
        </p:txBody>
      </p:sp>
      <p:sp>
        <p:nvSpPr>
          <p:cNvPr id="50179" name="Rectangle 3">
            <a:extLst>
              <a:ext uri="{FF2B5EF4-FFF2-40B4-BE49-F238E27FC236}">
                <a16:creationId xmlns:a16="http://schemas.microsoft.com/office/drawing/2014/main" id="{9A4D4839-6DED-FA45-D97B-CBF22FDBB2AC}"/>
              </a:ext>
            </a:extLst>
          </p:cNvPr>
          <p:cNvSpPr>
            <a:spLocks noGrp="1" noChangeArrowheads="1"/>
          </p:cNvSpPr>
          <p:nvPr>
            <p:ph type="body" idx="1"/>
          </p:nvPr>
        </p:nvSpPr>
        <p:spPr>
          <a:xfrm>
            <a:off x="381000" y="1174751"/>
            <a:ext cx="8280400" cy="5494338"/>
          </a:xfrm>
        </p:spPr>
        <p:txBody>
          <a:bodyPr/>
          <a:lstStyle/>
          <a:p>
            <a:pPr marL="0" indent="0">
              <a:buFontTx/>
              <a:buNone/>
              <a:defRPr/>
            </a:pPr>
            <a:r>
              <a:rPr lang="ja-JP" altLang="en-US" sz="2400" b="1" dirty="0"/>
              <a:t>第２４条　</a:t>
            </a:r>
            <a:r>
              <a:rPr lang="ja-JP" altLang="en-US" b="1" u="sng" dirty="0"/>
              <a:t>教育</a:t>
            </a:r>
            <a:endParaRPr lang="ja-JP" altLang="en-US" sz="2400" b="1" u="sng" dirty="0"/>
          </a:p>
          <a:p>
            <a:pPr marL="0" indent="0">
              <a:buFontTx/>
              <a:buNone/>
              <a:defRPr/>
            </a:pPr>
            <a:r>
              <a:rPr lang="ja-JP" altLang="en-US" sz="2400" dirty="0"/>
              <a:t>　</a:t>
            </a:r>
            <a:r>
              <a:rPr lang="en-US" altLang="ja-JP" sz="2400" dirty="0"/>
              <a:t>1</a:t>
            </a:r>
            <a:r>
              <a:rPr lang="ja-JP" altLang="en-US" sz="2400" dirty="0"/>
              <a:t>　締約国は、教育についての障害者の権利を認める。締約国は、この権利を差別なしに、かつ、機会の均等を基礎として実現するため、</a:t>
            </a:r>
            <a:r>
              <a:rPr lang="ja-JP" altLang="en-US" sz="2400" b="1" u="sng" dirty="0">
                <a:solidFill>
                  <a:srgbClr val="FF0000"/>
                </a:solidFill>
              </a:rPr>
              <a:t>障害者を</a:t>
            </a:r>
            <a:r>
              <a:rPr lang="ja-JP" altLang="en-US" u="sng" dirty="0">
                <a:solidFill>
                  <a:srgbClr val="0066FF"/>
                </a:solidFill>
                <a:effectLst>
                  <a:outerShdw blurRad="38100" dist="38100" dir="2700000" algn="tl">
                    <a:srgbClr val="000000">
                      <a:alpha val="43137"/>
                    </a:srgbClr>
                  </a:outerShdw>
                </a:effectLst>
              </a:rPr>
              <a:t>包容する</a:t>
            </a:r>
            <a:r>
              <a:rPr lang="ja-JP" altLang="en-US" sz="2400" b="1" u="sng" dirty="0">
                <a:solidFill>
                  <a:srgbClr val="FF0000"/>
                </a:solidFill>
              </a:rPr>
              <a:t>あらゆる段階の教育制度及び生涯学習を確保する。</a:t>
            </a:r>
            <a:r>
              <a:rPr lang="ja-JP" altLang="en-US" sz="2400" dirty="0"/>
              <a:t>当該教育制度及び生涯学習は、次のことを目的とする。</a:t>
            </a:r>
          </a:p>
          <a:p>
            <a:pPr marL="0" indent="0">
              <a:buFontTx/>
              <a:buNone/>
              <a:defRPr/>
            </a:pPr>
            <a:r>
              <a:rPr lang="en-US" altLang="ja-JP" sz="2400" dirty="0"/>
              <a:t>(a)</a:t>
            </a:r>
            <a:r>
              <a:rPr lang="ja-JP" altLang="en-US" sz="2400" dirty="0"/>
              <a:t>　人間の潜在能力並びに尊厳及び自己の価値についての意識を十分に発達させ、並びに人権、基本的自由及び人間の多様性の尊重を強化すること。</a:t>
            </a:r>
          </a:p>
          <a:p>
            <a:pPr marL="0" indent="0">
              <a:buFontTx/>
              <a:buNone/>
              <a:defRPr/>
            </a:pPr>
            <a:r>
              <a:rPr lang="en-US" altLang="ja-JP" sz="2400" b="1" u="sng" dirty="0">
                <a:solidFill>
                  <a:srgbClr val="FF0000"/>
                </a:solidFill>
              </a:rPr>
              <a:t>(b)</a:t>
            </a:r>
            <a:r>
              <a:rPr lang="ja-JP" altLang="en-US" sz="2400" b="1" u="sng" dirty="0">
                <a:solidFill>
                  <a:srgbClr val="FF0000"/>
                </a:solidFill>
              </a:rPr>
              <a:t>　障害者が、その人格、才能及び創造力並びに精神的及び身体的な能力をその可能な最大限度まで発達させること。</a:t>
            </a:r>
          </a:p>
          <a:p>
            <a:pPr marL="0" indent="0">
              <a:buFontTx/>
              <a:buNone/>
              <a:defRPr/>
            </a:pPr>
            <a:r>
              <a:rPr lang="en-US" altLang="ja-JP" sz="2400" b="1" u="sng" dirty="0">
                <a:solidFill>
                  <a:srgbClr val="FF0000"/>
                </a:solidFill>
              </a:rPr>
              <a:t>(c)</a:t>
            </a:r>
            <a:r>
              <a:rPr lang="ja-JP" altLang="en-US" sz="2400" b="1" u="sng" dirty="0">
                <a:solidFill>
                  <a:srgbClr val="FF0000"/>
                </a:solidFill>
              </a:rPr>
              <a:t>　障害者が自由な社会に効果的に参加することを可能とすること。</a:t>
            </a:r>
          </a:p>
        </p:txBody>
      </p:sp>
      <p:sp>
        <p:nvSpPr>
          <p:cNvPr id="34820" name="スライド番号プレースホルダー 1">
            <a:extLst>
              <a:ext uri="{FF2B5EF4-FFF2-40B4-BE49-F238E27FC236}">
                <a16:creationId xmlns:a16="http://schemas.microsoft.com/office/drawing/2014/main" id="{E64A9E9A-E194-C912-97F2-C9569D35A2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6C41EC5-A633-4363-B228-3811204D116C}" type="slidenum">
              <a:rPr lang="en-US" altLang="ja-JP" sz="1400" smtClean="0"/>
              <a:pPr>
                <a:spcBef>
                  <a:spcPct val="0"/>
                </a:spcBef>
                <a:buFontTx/>
                <a:buNone/>
              </a:pPr>
              <a:t>20</a:t>
            </a:fld>
            <a:endParaRPr lang="en-US" altLang="ja-JP"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41980F0-C539-39E7-E78C-96EB15D55FF1}"/>
              </a:ext>
            </a:extLst>
          </p:cNvPr>
          <p:cNvSpPr>
            <a:spLocks noGrp="1" noChangeArrowheads="1"/>
          </p:cNvSpPr>
          <p:nvPr>
            <p:ph type="title"/>
          </p:nvPr>
        </p:nvSpPr>
        <p:spPr>
          <a:xfrm>
            <a:off x="457200" y="115888"/>
            <a:ext cx="8229600" cy="914400"/>
          </a:xfrm>
          <a:solidFill>
            <a:schemeClr val="accent1"/>
          </a:solidFill>
        </p:spPr>
        <p:txBody>
          <a:bodyPr/>
          <a:lstStyle/>
          <a:p>
            <a:pPr eaLnBrk="1" hangingPunct="1"/>
            <a:r>
              <a:rPr lang="ja-JP" altLang="en-US" sz="3600" b="1"/>
              <a:t>障害者権利条約　第２４条　その②</a:t>
            </a:r>
          </a:p>
        </p:txBody>
      </p:sp>
      <p:sp>
        <p:nvSpPr>
          <p:cNvPr id="35843" name="Rectangle 3">
            <a:extLst>
              <a:ext uri="{FF2B5EF4-FFF2-40B4-BE49-F238E27FC236}">
                <a16:creationId xmlns:a16="http://schemas.microsoft.com/office/drawing/2014/main" id="{C4F7C851-E0F6-74C5-642B-0F8118B7C0A7}"/>
              </a:ext>
            </a:extLst>
          </p:cNvPr>
          <p:cNvSpPr>
            <a:spLocks noGrp="1" noChangeArrowheads="1"/>
          </p:cNvSpPr>
          <p:nvPr>
            <p:ph type="body" idx="1"/>
          </p:nvPr>
        </p:nvSpPr>
        <p:spPr>
          <a:xfrm>
            <a:off x="381000" y="1125538"/>
            <a:ext cx="8280400" cy="5595937"/>
          </a:xfrm>
        </p:spPr>
        <p:txBody>
          <a:bodyPr/>
          <a:lstStyle/>
          <a:p>
            <a:pPr marL="0" indent="0">
              <a:buFontTx/>
              <a:buNone/>
            </a:pPr>
            <a:r>
              <a:rPr lang="en-US" altLang="ja-JP" sz="2400"/>
              <a:t>2</a:t>
            </a:r>
            <a:r>
              <a:rPr lang="ja-JP" altLang="en-US" sz="2400"/>
              <a:t>　締約国は、１の権利の実現に当たり、次のことを確保する。</a:t>
            </a:r>
          </a:p>
          <a:p>
            <a:pPr marL="0" indent="0">
              <a:buFontTx/>
              <a:buNone/>
            </a:pPr>
            <a:r>
              <a:rPr lang="en-US" altLang="ja-JP" sz="2400"/>
              <a:t>(a)</a:t>
            </a:r>
            <a:r>
              <a:rPr lang="ja-JP" altLang="en-US" sz="2400"/>
              <a:t>　</a:t>
            </a:r>
            <a:r>
              <a:rPr lang="ja-JP" altLang="en-US" sz="2400" b="1" u="sng">
                <a:solidFill>
                  <a:srgbClr val="FF0000"/>
                </a:solidFill>
              </a:rPr>
              <a:t>障害者が障害に基づいて一般的な教育制度から排除されないこと</a:t>
            </a:r>
            <a:r>
              <a:rPr lang="ja-JP" altLang="en-US" sz="2400"/>
              <a:t>及び障害のある児童が障害に基づいて無償のかつ</a:t>
            </a:r>
            <a:r>
              <a:rPr lang="ja-JP" altLang="en-US" sz="2400" b="1" u="sng">
                <a:solidFill>
                  <a:srgbClr val="0066FF"/>
                </a:solidFill>
              </a:rPr>
              <a:t>義務的な初等教育から又は中等教育から排除されないこと。</a:t>
            </a:r>
          </a:p>
          <a:p>
            <a:pPr marL="0" indent="0">
              <a:buFontTx/>
              <a:buNone/>
            </a:pPr>
            <a:r>
              <a:rPr lang="en-US" altLang="ja-JP" sz="2400" u="sng">
                <a:solidFill>
                  <a:srgbClr val="FF0000"/>
                </a:solidFill>
              </a:rPr>
              <a:t>(b)</a:t>
            </a:r>
            <a:r>
              <a:rPr lang="ja-JP" altLang="en-US" sz="2400" u="sng">
                <a:solidFill>
                  <a:srgbClr val="FF0000"/>
                </a:solidFill>
              </a:rPr>
              <a:t>　障害者が、他の者との平等を基礎として、自己の生活する地域社会において、障害者を包容し、質が高く、かつ、無償の初等教育を享受することができること及び中等教育を享受することができること。</a:t>
            </a:r>
          </a:p>
          <a:p>
            <a:pPr marL="0" indent="0">
              <a:buFontTx/>
              <a:buNone/>
            </a:pPr>
            <a:r>
              <a:rPr lang="en-US" altLang="ja-JP" sz="2400" b="1" u="sng">
                <a:solidFill>
                  <a:srgbClr val="FF0000"/>
                </a:solidFill>
              </a:rPr>
              <a:t>(c)</a:t>
            </a:r>
            <a:r>
              <a:rPr lang="ja-JP" altLang="en-US" sz="2400" b="1" u="sng">
                <a:solidFill>
                  <a:srgbClr val="FF0000"/>
                </a:solidFill>
              </a:rPr>
              <a:t>　個人に必要とされる合理的配慮が提供されること。</a:t>
            </a:r>
          </a:p>
          <a:p>
            <a:pPr marL="0" indent="0">
              <a:buFontTx/>
              <a:buNone/>
            </a:pPr>
            <a:r>
              <a:rPr lang="en-US" altLang="ja-JP" sz="2400" b="1" u="sng">
                <a:solidFill>
                  <a:srgbClr val="FF0000"/>
                </a:solidFill>
              </a:rPr>
              <a:t>(d)</a:t>
            </a:r>
            <a:r>
              <a:rPr lang="ja-JP" altLang="en-US" sz="2400" b="1" u="sng">
                <a:solidFill>
                  <a:srgbClr val="FF0000"/>
                </a:solidFill>
              </a:rPr>
              <a:t>　障害者が、その効果的な教育を容易にするために必要な支援を一般的な教育制度の下で受けること。</a:t>
            </a:r>
          </a:p>
          <a:p>
            <a:pPr marL="0" indent="0">
              <a:buFontTx/>
              <a:buNone/>
            </a:pPr>
            <a:r>
              <a:rPr lang="en-US" altLang="ja-JP" sz="2400" b="1" u="sng">
                <a:solidFill>
                  <a:srgbClr val="FF0000"/>
                </a:solidFill>
              </a:rPr>
              <a:t>(e)</a:t>
            </a:r>
            <a:r>
              <a:rPr lang="ja-JP" altLang="en-US" sz="2400" b="1" u="sng">
                <a:solidFill>
                  <a:srgbClr val="FF0000"/>
                </a:solidFill>
              </a:rPr>
              <a:t>　学問的及び社会的な発達を最大にする環境において、完全な包容という目標に合致する効果的で個別化された支援措置がとられること。</a:t>
            </a:r>
          </a:p>
        </p:txBody>
      </p:sp>
      <p:sp>
        <p:nvSpPr>
          <p:cNvPr id="35844" name="スライド番号プレースホルダー 1">
            <a:extLst>
              <a:ext uri="{FF2B5EF4-FFF2-40B4-BE49-F238E27FC236}">
                <a16:creationId xmlns:a16="http://schemas.microsoft.com/office/drawing/2014/main" id="{F1E0B915-F4D3-F24E-24B5-A9D263CAB7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575DB69-8173-42FE-95F3-6B35F2F428AF}" type="slidenum">
              <a:rPr lang="en-US" altLang="ja-JP" sz="1400" smtClean="0"/>
              <a:pPr>
                <a:spcBef>
                  <a:spcPct val="0"/>
                </a:spcBef>
                <a:buFontTx/>
                <a:buNone/>
              </a:pPr>
              <a:t>21</a:t>
            </a:fld>
            <a:endParaRPr lang="en-US" altLang="ja-JP"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7C484-DFB2-9D71-8497-414D154E11A5}"/>
              </a:ext>
            </a:extLst>
          </p:cNvPr>
          <p:cNvSpPr txBox="1">
            <a:spLocks noChangeArrowheads="1"/>
          </p:cNvSpPr>
          <p:nvPr/>
        </p:nvSpPr>
        <p:spPr bwMode="auto">
          <a:xfrm>
            <a:off x="314036" y="1237672"/>
            <a:ext cx="8650452" cy="5359680"/>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90000"/>
              </a:lnSpc>
              <a:buNone/>
              <a:defRPr/>
            </a:pPr>
            <a:r>
              <a:rPr lang="ja-JP" altLang="en-US" sz="2800" b="0" kern="0" dirty="0"/>
              <a:t>第</a:t>
            </a:r>
            <a:r>
              <a:rPr lang="en-US" altLang="ja-JP" sz="2800" b="0" kern="0" dirty="0"/>
              <a:t>24</a:t>
            </a:r>
            <a:r>
              <a:rPr lang="ja-JP" altLang="en-US" sz="2800" b="0" kern="0" dirty="0"/>
              <a:t>条　教育</a:t>
            </a:r>
          </a:p>
          <a:p>
            <a:pPr marL="0" indent="0" eaLnBrk="1" hangingPunct="1">
              <a:lnSpc>
                <a:spcPct val="90000"/>
              </a:lnSpc>
              <a:buNone/>
              <a:defRPr/>
            </a:pPr>
            <a:r>
              <a:rPr lang="ja-JP" altLang="en-US" sz="2000" b="0" kern="0" dirty="0"/>
              <a:t>委員会は、インクルーシブ教育の権利に関する一般的意見第</a:t>
            </a:r>
            <a:r>
              <a:rPr lang="en-US" altLang="ja-JP" sz="2000" b="0" kern="0" dirty="0"/>
              <a:t>4</a:t>
            </a:r>
            <a:r>
              <a:rPr lang="ja-JP" altLang="en-US" sz="2000" b="0" kern="0" dirty="0"/>
              <a:t>号（</a:t>
            </a:r>
            <a:r>
              <a:rPr lang="en-US" altLang="ja-JP" sz="2000" b="0" kern="0" dirty="0"/>
              <a:t>2016</a:t>
            </a:r>
            <a:r>
              <a:rPr lang="ja-JP" altLang="en-US" sz="2000" b="0" kern="0" dirty="0"/>
              <a:t>年）および持続可能な開発目標</a:t>
            </a:r>
            <a:r>
              <a:rPr lang="en-US" altLang="ja-JP" sz="2000" b="0" kern="0" dirty="0"/>
              <a:t>4</a:t>
            </a:r>
            <a:r>
              <a:rPr lang="ja-JP" altLang="en-US" sz="2000" b="0" kern="0" dirty="0"/>
              <a:t>、目標</a:t>
            </a:r>
            <a:r>
              <a:rPr lang="en-US" altLang="ja-JP" sz="2000" b="0" kern="0" dirty="0"/>
              <a:t>4.5</a:t>
            </a:r>
            <a:r>
              <a:rPr lang="ja-JP" altLang="en-US" sz="2000" b="0" kern="0" dirty="0"/>
              <a:t>および指標</a:t>
            </a:r>
            <a:r>
              <a:rPr lang="en-US" altLang="ja-JP" sz="2000" b="0" kern="0" dirty="0"/>
              <a:t>4</a:t>
            </a:r>
            <a:r>
              <a:rPr lang="ja-JP" altLang="en-US" sz="2000" b="0" kern="0" dirty="0"/>
              <a:t>（</a:t>
            </a:r>
            <a:r>
              <a:rPr lang="en-US" altLang="ja-JP" sz="2000" b="0" kern="0" dirty="0"/>
              <a:t>a</a:t>
            </a:r>
            <a:r>
              <a:rPr lang="ja-JP" altLang="en-US" sz="2000" b="0" kern="0" dirty="0"/>
              <a:t>）を想起し、締約国に対し</a:t>
            </a:r>
          </a:p>
          <a:p>
            <a:pPr marL="0" indent="0" eaLnBrk="1" hangingPunct="1">
              <a:lnSpc>
                <a:spcPct val="90000"/>
              </a:lnSpc>
              <a:buNone/>
              <a:defRPr/>
            </a:pPr>
            <a:r>
              <a:rPr lang="ja-JP" altLang="en-US" sz="2000" b="0" kern="0" dirty="0"/>
              <a:t>、次のことを</a:t>
            </a:r>
            <a:r>
              <a:rPr lang="ja-JP" altLang="en-US" sz="2000" kern="0" dirty="0">
                <a:highlight>
                  <a:srgbClr val="FF0000"/>
                </a:highlight>
              </a:rPr>
              <a:t>強く要請する。</a:t>
            </a:r>
          </a:p>
          <a:p>
            <a:pPr marL="0" indent="0" eaLnBrk="1" hangingPunct="1">
              <a:lnSpc>
                <a:spcPct val="90000"/>
              </a:lnSpc>
              <a:buNone/>
              <a:defRPr/>
            </a:pPr>
            <a:r>
              <a:rPr lang="en-US" altLang="ja-JP" sz="2000" u="sng" kern="0" dirty="0">
                <a:solidFill>
                  <a:srgbClr val="FF0000"/>
                </a:solidFill>
              </a:rPr>
              <a:t>(a)</a:t>
            </a:r>
            <a:r>
              <a:rPr lang="ja-JP" altLang="en-US" sz="2000" u="sng" kern="0" dirty="0">
                <a:solidFill>
                  <a:srgbClr val="FF0000"/>
                </a:solidFill>
              </a:rPr>
              <a:t>分離された特別な教育をやめる目的で、教育に関する国家政策、法律、行政上の取り決めの中で、障害のある子どもがインクルーシブ教育を受ける権利を認識し、すべての障害のある生徒が、あらゆるレベルの教育において、合理的配慮と必要とする個別の支援を受けられるように、特定の目標、時間枠、十分な予算で、質の高いインクルーシブ教育に関する国家行動計画を採択すること。</a:t>
            </a:r>
          </a:p>
          <a:p>
            <a:pPr marL="0" indent="0" eaLnBrk="1" hangingPunct="1">
              <a:lnSpc>
                <a:spcPct val="90000"/>
              </a:lnSpc>
              <a:buNone/>
              <a:defRPr/>
            </a:pPr>
            <a:r>
              <a:rPr lang="en-US" altLang="ja-JP" sz="2000" u="sng" kern="0" dirty="0">
                <a:solidFill>
                  <a:srgbClr val="FF0000"/>
                </a:solidFill>
              </a:rPr>
              <a:t>(b)</a:t>
            </a:r>
            <a:r>
              <a:rPr lang="ja-JP" altLang="en-US" sz="2000" u="sng" kern="0" dirty="0">
                <a:solidFill>
                  <a:srgbClr val="FF0000"/>
                </a:solidFill>
              </a:rPr>
              <a:t>すべての障害児の普通学校への通学を保障し、普通学校が障害児の普通学校を拒否することを許さない「不登校」条項と方針を打ち出し、特殊学級関連の大臣告示を撤回すること。</a:t>
            </a:r>
          </a:p>
          <a:p>
            <a:pPr marL="0" indent="0" eaLnBrk="1" hangingPunct="1">
              <a:lnSpc>
                <a:spcPct val="90000"/>
              </a:lnSpc>
              <a:buNone/>
              <a:defRPr/>
            </a:pPr>
            <a:r>
              <a:rPr lang="en-US" altLang="ja-JP" sz="2000" u="sng" kern="0" dirty="0">
                <a:solidFill>
                  <a:srgbClr val="FF0000"/>
                </a:solidFill>
              </a:rPr>
              <a:t>(c)</a:t>
            </a:r>
            <a:r>
              <a:rPr lang="ja-JP" altLang="en-US" sz="2000" u="sng" kern="0" dirty="0">
                <a:solidFill>
                  <a:srgbClr val="FF0000"/>
                </a:solidFill>
              </a:rPr>
              <a:t>障害のあるすべての子どもたちが、個々の教育的要求を満たし、インクルーシブ教育を確保するための合理的配慮を保証する。</a:t>
            </a:r>
          </a:p>
          <a:p>
            <a:pPr marL="0" indent="0" eaLnBrk="1" hangingPunct="1">
              <a:lnSpc>
                <a:spcPct val="90000"/>
              </a:lnSpc>
              <a:buNone/>
              <a:defRPr/>
            </a:pPr>
            <a:r>
              <a:rPr lang="en-US" altLang="ja-JP" sz="2000" u="sng" kern="0" dirty="0">
                <a:solidFill>
                  <a:srgbClr val="FF0000"/>
                </a:solidFill>
              </a:rPr>
              <a:t>(d)</a:t>
            </a:r>
            <a:r>
              <a:rPr lang="ja-JP" altLang="en-US" sz="2000" u="sng" kern="0" dirty="0">
                <a:solidFill>
                  <a:srgbClr val="FF0000"/>
                </a:solidFill>
              </a:rPr>
              <a:t>インクルーシブ教育について、通常教育の教員および教員以外の教育関係者の研修を確実に行い、障害者の人権モデルについての認識を高めること。</a:t>
            </a:r>
          </a:p>
          <a:p>
            <a:pPr marL="0" indent="0" eaLnBrk="1" hangingPunct="1">
              <a:lnSpc>
                <a:spcPct val="90000"/>
              </a:lnSpc>
              <a:buNone/>
              <a:defRPr/>
            </a:pPr>
            <a:endParaRPr lang="ja-JP" altLang="en-US" sz="2000" b="0" kern="0" dirty="0"/>
          </a:p>
        </p:txBody>
      </p:sp>
      <p:sp>
        <p:nvSpPr>
          <p:cNvPr id="24580" name="スライド番号プレースホルダー 1">
            <a:extLst>
              <a:ext uri="{FF2B5EF4-FFF2-40B4-BE49-F238E27FC236}">
                <a16:creationId xmlns:a16="http://schemas.microsoft.com/office/drawing/2014/main" id="{0938A898-292F-B8B8-DEBD-E3D3C18485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C6B316-2138-4217-ABE5-19DCA4D2B178}" type="slidenum">
              <a:rPr lang="en-US" altLang="ja-JP" smtClean="0"/>
              <a:pPr/>
              <a:t>22</a:t>
            </a:fld>
            <a:endParaRPr lang="en-US" altLang="ja-JP"/>
          </a:p>
        </p:txBody>
      </p:sp>
      <p:sp>
        <p:nvSpPr>
          <p:cNvPr id="7" name="Rectangle 2">
            <a:extLst>
              <a:ext uri="{FF2B5EF4-FFF2-40B4-BE49-F238E27FC236}">
                <a16:creationId xmlns:a16="http://schemas.microsoft.com/office/drawing/2014/main" id="{3FF9CC3C-4221-DABA-7100-415CE4DEA48D}"/>
              </a:ext>
            </a:extLst>
          </p:cNvPr>
          <p:cNvSpPr txBox="1">
            <a:spLocks noChangeArrowheads="1"/>
          </p:cNvSpPr>
          <p:nvPr/>
        </p:nvSpPr>
        <p:spPr bwMode="auto">
          <a:xfrm>
            <a:off x="384175" y="98425"/>
            <a:ext cx="8229600" cy="882303"/>
          </a:xfrm>
          <a:prstGeom prst="rect">
            <a:avLst/>
          </a:prstGeom>
          <a:no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2800" kern="0" dirty="0">
                <a:solidFill>
                  <a:srgbClr val="FF0000"/>
                </a:solidFill>
              </a:rPr>
              <a:t>障害者権利委員会からの総括所見から読み取る</a:t>
            </a:r>
          </a:p>
          <a:p>
            <a:pPr eaLnBrk="1" hangingPunct="1">
              <a:defRPr/>
            </a:pPr>
            <a:r>
              <a:rPr lang="ja-JP" altLang="en-US" sz="2800" kern="0" dirty="0">
                <a:solidFill>
                  <a:srgbClr val="FF0000"/>
                </a:solidFill>
              </a:rPr>
              <a:t>玉木の注目ポイント③</a:t>
            </a:r>
          </a:p>
        </p:txBody>
      </p:sp>
      <p:sp>
        <p:nvSpPr>
          <p:cNvPr id="2" name="テキスト ボックス 1">
            <a:extLst>
              <a:ext uri="{FF2B5EF4-FFF2-40B4-BE49-F238E27FC236}">
                <a16:creationId xmlns:a16="http://schemas.microsoft.com/office/drawing/2014/main" id="{09FAB7FD-99D6-25F4-8A71-BAFF31A5D78E}"/>
              </a:ext>
            </a:extLst>
          </p:cNvPr>
          <p:cNvSpPr txBox="1"/>
          <p:nvPr/>
        </p:nvSpPr>
        <p:spPr>
          <a:xfrm>
            <a:off x="384175" y="908720"/>
            <a:ext cx="8120379" cy="338554"/>
          </a:xfrm>
          <a:prstGeom prst="rect">
            <a:avLst/>
          </a:prstGeom>
          <a:noFill/>
        </p:spPr>
        <p:txBody>
          <a:bodyPr wrap="square">
            <a:spAutoFit/>
          </a:bodyPr>
          <a:lstStyle/>
          <a:p>
            <a:pPr algn="r"/>
            <a:r>
              <a:rPr lang="ja-JP" altLang="en-US" sz="1600" dirty="0"/>
              <a:t>ＤｅｅｐＬ翻訳ツール</a:t>
            </a:r>
            <a:r>
              <a:rPr lang="ja-JP" altLang="en-US" sz="1600" dirty="0">
                <a:solidFill>
                  <a:srgbClr val="0066FF"/>
                </a:solidFill>
              </a:rPr>
              <a:t>　https://www.deepl.com/translator</a:t>
            </a:r>
          </a:p>
        </p:txBody>
      </p:sp>
    </p:spTree>
    <p:extLst>
      <p:ext uri="{BB962C8B-B14F-4D97-AF65-F5344CB8AC3E}">
        <p14:creationId xmlns:p14="http://schemas.microsoft.com/office/powerpoint/2010/main" val="95044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7C484-DFB2-9D71-8497-414D154E11A5}"/>
              </a:ext>
            </a:extLst>
          </p:cNvPr>
          <p:cNvSpPr txBox="1">
            <a:spLocks noChangeArrowheads="1"/>
          </p:cNvSpPr>
          <p:nvPr/>
        </p:nvSpPr>
        <p:spPr bwMode="auto">
          <a:xfrm>
            <a:off x="314036" y="1263551"/>
            <a:ext cx="8650452" cy="5359680"/>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90000"/>
              </a:lnSpc>
              <a:buNone/>
              <a:defRPr/>
            </a:pPr>
            <a:r>
              <a:rPr lang="ja-JP" altLang="en-US" sz="1800" b="0" kern="0" dirty="0"/>
              <a:t>第</a:t>
            </a:r>
            <a:r>
              <a:rPr lang="en-US" altLang="ja-JP" sz="1800" b="0" kern="0" dirty="0"/>
              <a:t>24</a:t>
            </a:r>
            <a:r>
              <a:rPr lang="ja-JP" altLang="en-US" sz="1800" b="0" kern="0" dirty="0"/>
              <a:t>条　教育</a:t>
            </a:r>
          </a:p>
          <a:p>
            <a:pPr marL="0" lvl="0" indent="0">
              <a:buNone/>
            </a:pPr>
            <a:r>
              <a:rPr lang="ja-JP" altLang="ja-JP" sz="2000" dirty="0"/>
              <a:t>障害者を包容する教育（インクルーシブ教育）に対する権利に関する一般的意見第</a:t>
            </a:r>
            <a:r>
              <a:rPr lang="en-US" altLang="ja-JP" sz="2000" dirty="0"/>
              <a:t>4</a:t>
            </a:r>
            <a:r>
              <a:rPr lang="ja-JP" altLang="ja-JP" sz="2000" dirty="0"/>
              <a:t>号（</a:t>
            </a:r>
            <a:r>
              <a:rPr lang="en-US" altLang="ja-JP" sz="2000" dirty="0"/>
              <a:t>2016</a:t>
            </a:r>
            <a:r>
              <a:rPr lang="ja-JP" altLang="ja-JP" sz="2000" dirty="0"/>
              <a:t>年）及び持続可能な開発目標のターゲット</a:t>
            </a:r>
            <a:r>
              <a:rPr lang="en-US" altLang="ja-JP" sz="2000" dirty="0"/>
              <a:t>4.5</a:t>
            </a:r>
            <a:r>
              <a:rPr lang="ja-JP" altLang="ja-JP" sz="2000" dirty="0"/>
              <a:t>及び</a:t>
            </a:r>
            <a:r>
              <a:rPr lang="en-US" altLang="ja-JP" sz="2000" dirty="0"/>
              <a:t>4(a)</a:t>
            </a:r>
            <a:r>
              <a:rPr lang="ja-JP" altLang="ja-JP" sz="2000" dirty="0"/>
              <a:t>を想起して、委員会は以下を締約国に</a:t>
            </a:r>
            <a:r>
              <a:rPr lang="ja-JP" altLang="en-US" sz="2000" u="sng" dirty="0"/>
              <a:t>　　</a:t>
            </a:r>
            <a:r>
              <a:rPr lang="ja-JP" altLang="ja-JP" sz="2000" dirty="0"/>
              <a:t>要請する。</a:t>
            </a:r>
            <a:endParaRPr lang="ja-JP" altLang="en-US" sz="2000" dirty="0"/>
          </a:p>
          <a:p>
            <a:pPr marL="0" lvl="0" indent="0">
              <a:buNone/>
            </a:pPr>
            <a:r>
              <a:rPr lang="en-US" altLang="ja-JP" sz="1800" dirty="0"/>
              <a:t>a)</a:t>
            </a:r>
            <a:r>
              <a:rPr lang="ja-JP" altLang="ja-JP" sz="1800" dirty="0"/>
              <a:t>国の教育政策、法律及び行政上の取り決めの中で、分離特別教育を終わらせることを目的として、障害のある児童が障害者を包容する教育（インクルーシブ教育）を受ける権利があることを認識すること。また、特定の目標、期間及び十分な予算を伴い、全ての障害のある生徒にあらゆる教育段階において必要とされる合理的配慮及び個別の支援が提供されることを確保するために、質の高い障害者を包容する教育（インクルーシブ教育）に関する国家の行動計画を採択すること。</a:t>
            </a:r>
            <a:endParaRPr lang="ja-JP" altLang="en-US" sz="2400" dirty="0"/>
          </a:p>
          <a:p>
            <a:pPr marL="0" lvl="0" indent="0">
              <a:buNone/>
            </a:pPr>
            <a:r>
              <a:rPr lang="en-US" altLang="ja-JP" sz="1800" dirty="0"/>
              <a:t>b)</a:t>
            </a:r>
            <a:r>
              <a:rPr lang="ja-JP" altLang="ja-JP" sz="1800" dirty="0"/>
              <a:t>全ての障害のある児童に対して通常の学校を利用する機会を確保すること。また、通常の学校が障害のある生徒に対しての通学拒否が認められないことを確保するための「非拒否」条項及び政策を策定すること、及び特別学級に関する政府の通知を撤回すること。</a:t>
            </a:r>
            <a:endParaRPr lang="ja-JP" altLang="en-US" sz="2400" dirty="0"/>
          </a:p>
          <a:p>
            <a:pPr marL="0" lvl="0" indent="0">
              <a:buNone/>
            </a:pPr>
            <a:r>
              <a:rPr lang="en-US" altLang="ja-JP" sz="1800" dirty="0"/>
              <a:t>c)</a:t>
            </a:r>
            <a:r>
              <a:rPr lang="ja-JP" altLang="ja-JP" sz="1800" dirty="0"/>
              <a:t>全ての障害のある児童に対して、個別の教育要件を満たし、障害者を包容する教育（インクルーシブ教育）を確保するために合理的配慮を保障すること。</a:t>
            </a:r>
            <a:endParaRPr lang="ja-JP" altLang="en-US" sz="2400" dirty="0"/>
          </a:p>
          <a:p>
            <a:pPr marL="0" lvl="0" indent="0">
              <a:buNone/>
            </a:pPr>
            <a:r>
              <a:rPr lang="en-US" altLang="ja-JP" sz="1800" dirty="0"/>
              <a:t>d)</a:t>
            </a:r>
            <a:r>
              <a:rPr lang="ja-JP" altLang="ja-JP" sz="1800" dirty="0"/>
              <a:t>通常教育の教員及び教員以外の教職員に、障害者を包容する教育（インクルーシブ教育）に関する研修を確保し、障害の人権モデルに関する意識を向上させること。</a:t>
            </a:r>
            <a:endParaRPr lang="ja-JP" altLang="ja-JP" sz="2400" dirty="0"/>
          </a:p>
          <a:p>
            <a:pPr marL="0" indent="0" eaLnBrk="1" hangingPunct="1">
              <a:lnSpc>
                <a:spcPct val="90000"/>
              </a:lnSpc>
              <a:buNone/>
              <a:defRPr/>
            </a:pPr>
            <a:endParaRPr lang="ja-JP" altLang="en-US" sz="1400" b="0" kern="0" dirty="0"/>
          </a:p>
        </p:txBody>
      </p:sp>
      <p:sp>
        <p:nvSpPr>
          <p:cNvPr id="24580" name="スライド番号プレースホルダー 1">
            <a:extLst>
              <a:ext uri="{FF2B5EF4-FFF2-40B4-BE49-F238E27FC236}">
                <a16:creationId xmlns:a16="http://schemas.microsoft.com/office/drawing/2014/main" id="{0938A898-292F-B8B8-DEBD-E3D3C18485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C6B316-2138-4217-ABE5-19DCA4D2B178}" type="slidenum">
              <a:rPr lang="en-US" altLang="ja-JP" smtClean="0"/>
              <a:pPr/>
              <a:t>23</a:t>
            </a:fld>
            <a:endParaRPr lang="en-US" altLang="ja-JP"/>
          </a:p>
        </p:txBody>
      </p:sp>
      <p:sp>
        <p:nvSpPr>
          <p:cNvPr id="7" name="Rectangle 2">
            <a:extLst>
              <a:ext uri="{FF2B5EF4-FFF2-40B4-BE49-F238E27FC236}">
                <a16:creationId xmlns:a16="http://schemas.microsoft.com/office/drawing/2014/main" id="{3FF9CC3C-4221-DABA-7100-415CE4DEA48D}"/>
              </a:ext>
            </a:extLst>
          </p:cNvPr>
          <p:cNvSpPr txBox="1">
            <a:spLocks noChangeArrowheads="1"/>
          </p:cNvSpPr>
          <p:nvPr/>
        </p:nvSpPr>
        <p:spPr bwMode="auto">
          <a:xfrm>
            <a:off x="384175" y="98425"/>
            <a:ext cx="8229600" cy="882303"/>
          </a:xfrm>
          <a:prstGeom prst="rect">
            <a:avLst/>
          </a:prstGeom>
          <a:no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2800" kern="0" dirty="0">
                <a:solidFill>
                  <a:srgbClr val="FF0000"/>
                </a:solidFill>
              </a:rPr>
              <a:t>障害者権利委員会からの総括所見　外務省仮訳</a:t>
            </a:r>
          </a:p>
        </p:txBody>
      </p:sp>
    </p:spTree>
    <p:extLst>
      <p:ext uri="{BB962C8B-B14F-4D97-AF65-F5344CB8AC3E}">
        <p14:creationId xmlns:p14="http://schemas.microsoft.com/office/powerpoint/2010/main" val="1555689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1559D76-1FA0-316F-C416-E7D73F3361EA}"/>
              </a:ext>
            </a:extLst>
          </p:cNvPr>
          <p:cNvSpPr>
            <a:spLocks noGrp="1" noChangeArrowheads="1"/>
          </p:cNvSpPr>
          <p:nvPr>
            <p:ph type="title"/>
          </p:nvPr>
        </p:nvSpPr>
        <p:spPr>
          <a:xfrm>
            <a:off x="384175" y="188913"/>
            <a:ext cx="8229600" cy="1727200"/>
          </a:xfrm>
        </p:spPr>
        <p:txBody>
          <a:bodyPr/>
          <a:lstStyle/>
          <a:p>
            <a:pPr eaLnBrk="1" hangingPunct="1"/>
            <a:r>
              <a:rPr lang="ja-JP" altLang="en-US" sz="5400">
                <a:solidFill>
                  <a:srgbClr val="0066FF"/>
                </a:solidFill>
              </a:rPr>
              <a:t>そもそも相談支援とは？</a:t>
            </a:r>
            <a:br>
              <a:rPr lang="ja-JP" altLang="en-US" sz="5400">
                <a:solidFill>
                  <a:srgbClr val="0066FF"/>
                </a:solidFill>
              </a:rPr>
            </a:br>
            <a:r>
              <a:rPr lang="ja-JP" altLang="en-US" sz="5400">
                <a:solidFill>
                  <a:srgbClr val="0066FF"/>
                </a:solidFill>
              </a:rPr>
              <a:t>　　　　　　　　　　　　　　</a:t>
            </a:r>
            <a:r>
              <a:rPr lang="ja-JP" altLang="en-US" sz="4000">
                <a:solidFill>
                  <a:srgbClr val="0066FF"/>
                </a:solidFill>
              </a:rPr>
              <a:t>その</a:t>
            </a:r>
            <a:r>
              <a:rPr lang="en-US" altLang="ja-JP" sz="4000">
                <a:solidFill>
                  <a:srgbClr val="0066FF"/>
                </a:solidFill>
              </a:rPr>
              <a:t>1</a:t>
            </a:r>
            <a:endParaRPr lang="ja-JP" altLang="en-US" sz="5400">
              <a:solidFill>
                <a:srgbClr val="0066FF"/>
              </a:solidFill>
            </a:endParaRPr>
          </a:p>
        </p:txBody>
      </p:sp>
      <p:sp>
        <p:nvSpPr>
          <p:cNvPr id="3075" name="Rectangle 3">
            <a:extLst>
              <a:ext uri="{FF2B5EF4-FFF2-40B4-BE49-F238E27FC236}">
                <a16:creationId xmlns:a16="http://schemas.microsoft.com/office/drawing/2014/main" id="{FFB837EE-3849-0065-9EE1-328133B371C6}"/>
              </a:ext>
            </a:extLst>
          </p:cNvPr>
          <p:cNvSpPr>
            <a:spLocks noGrp="1" noChangeArrowheads="1"/>
          </p:cNvSpPr>
          <p:nvPr>
            <p:ph type="body" idx="1"/>
          </p:nvPr>
        </p:nvSpPr>
        <p:spPr>
          <a:xfrm>
            <a:off x="457200" y="1916113"/>
            <a:ext cx="8229600" cy="4826000"/>
          </a:xfrm>
        </p:spPr>
        <p:txBody>
          <a:bodyPr/>
          <a:lstStyle/>
          <a:p>
            <a:pPr eaLnBrk="1" hangingPunct="1">
              <a:lnSpc>
                <a:spcPct val="90000"/>
              </a:lnSpc>
              <a:buFontTx/>
              <a:buNone/>
              <a:defRPr/>
            </a:pPr>
            <a:r>
              <a:rPr lang="ja-JP" altLang="en-US" sz="3600" dirty="0">
                <a:solidFill>
                  <a:srgbClr val="00CC00"/>
                </a:solidFill>
              </a:rPr>
              <a:t>・日本語として考えると・・・</a:t>
            </a:r>
          </a:p>
          <a:p>
            <a:pPr eaLnBrk="1" hangingPunct="1">
              <a:lnSpc>
                <a:spcPct val="90000"/>
              </a:lnSpc>
              <a:buFont typeface="Arial" charset="0"/>
              <a:buNone/>
              <a:defRPr/>
            </a:pPr>
            <a:r>
              <a:rPr lang="ja-JP" altLang="en-US" sz="3600" dirty="0">
                <a:solidFill>
                  <a:srgbClr val="00CC00"/>
                </a:solidFill>
              </a:rPr>
              <a:t>　</a:t>
            </a:r>
            <a:r>
              <a:rPr lang="ja-JP" altLang="en-US" sz="4400" dirty="0">
                <a:solidFill>
                  <a:srgbClr val="FF0000"/>
                </a:solidFill>
              </a:rPr>
              <a:t>「相談」</a:t>
            </a:r>
            <a:r>
              <a:rPr lang="ja-JP" altLang="en-US" sz="3600" dirty="0">
                <a:solidFill>
                  <a:srgbClr val="00CC00"/>
                </a:solidFill>
              </a:rPr>
              <a:t>　</a:t>
            </a:r>
          </a:p>
          <a:p>
            <a:pPr eaLnBrk="1" hangingPunct="1">
              <a:lnSpc>
                <a:spcPct val="90000"/>
              </a:lnSpc>
              <a:buFont typeface="Arial" charset="0"/>
              <a:buNone/>
              <a:defRPr/>
            </a:pPr>
            <a:r>
              <a:rPr lang="ja-JP" altLang="en-US" sz="3600" dirty="0">
                <a:solidFill>
                  <a:srgbClr val="00CC00"/>
                </a:solidFill>
              </a:rPr>
              <a:t>　　</a:t>
            </a:r>
            <a:r>
              <a:rPr lang="ja-JP" altLang="en-US" sz="3600" dirty="0"/>
              <a:t>物事を決めるために他の人の意見を聞いたり，話し合ったりすること。また，その話し合い。</a:t>
            </a:r>
            <a:r>
              <a:rPr lang="ja-JP" altLang="en-US" sz="3600" dirty="0">
                <a:solidFill>
                  <a:srgbClr val="FF0000"/>
                </a:solidFill>
              </a:rPr>
              <a:t>（自己選択・自己決定）</a:t>
            </a:r>
          </a:p>
          <a:p>
            <a:pPr eaLnBrk="1" hangingPunct="1">
              <a:lnSpc>
                <a:spcPct val="90000"/>
              </a:lnSpc>
              <a:buFontTx/>
              <a:buNone/>
              <a:defRPr/>
            </a:pPr>
            <a:r>
              <a:rPr lang="ja-JP" altLang="en-US" sz="3600" dirty="0">
                <a:solidFill>
                  <a:srgbClr val="00CC00"/>
                </a:solidFill>
              </a:rPr>
              <a:t>　</a:t>
            </a:r>
            <a:r>
              <a:rPr lang="ja-JP" altLang="en-US" sz="4400" dirty="0">
                <a:solidFill>
                  <a:srgbClr val="FF0000"/>
                </a:solidFill>
              </a:rPr>
              <a:t>「支援」</a:t>
            </a:r>
          </a:p>
          <a:p>
            <a:pPr marL="0" indent="0">
              <a:buFont typeface="Arial" charset="0"/>
              <a:buNone/>
              <a:defRPr/>
            </a:pPr>
            <a:r>
              <a:rPr lang="ja-JP" altLang="en-US" sz="3600" dirty="0">
                <a:solidFill>
                  <a:srgbClr val="00CC00"/>
                </a:solidFill>
              </a:rPr>
              <a:t>　　</a:t>
            </a:r>
            <a:r>
              <a:rPr lang="ja-JP" altLang="en-US" sz="3600" dirty="0"/>
              <a:t>他人を支え、たすけること。</a:t>
            </a:r>
            <a:r>
              <a:rPr lang="ja-JP" altLang="en-US" sz="3600" dirty="0">
                <a:solidFill>
                  <a:srgbClr val="FF0000"/>
                </a:solidFill>
              </a:rPr>
              <a:t>（お手伝い）</a:t>
            </a:r>
            <a:endParaRPr lang="en-US" altLang="ja-JP" sz="3600" dirty="0">
              <a:solidFill>
                <a:srgbClr val="FF0000"/>
              </a:solidFill>
            </a:endParaRPr>
          </a:p>
        </p:txBody>
      </p:sp>
      <p:sp>
        <p:nvSpPr>
          <p:cNvPr id="36868" name="スライド番号プレースホルダー 1">
            <a:extLst>
              <a:ext uri="{FF2B5EF4-FFF2-40B4-BE49-F238E27FC236}">
                <a16:creationId xmlns:a16="http://schemas.microsoft.com/office/drawing/2014/main" id="{AEF50EBE-A722-BF70-187C-CE1CAEADD7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EC7181-6A7C-493E-87C2-51936D4C244A}" type="slidenum">
              <a:rPr lang="ja-JP" altLang="en-US" sz="1400" smtClean="0"/>
              <a:pPr>
                <a:spcBef>
                  <a:spcPct val="0"/>
                </a:spcBef>
                <a:buFontTx/>
                <a:buNone/>
              </a:pPr>
              <a:t>24</a:t>
            </a:fld>
            <a:endParaRPr lang="ja-JP"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7B2D7CF-DCC4-13D2-3EBD-B1FE77170091}"/>
              </a:ext>
            </a:extLst>
          </p:cNvPr>
          <p:cNvSpPr>
            <a:spLocks noGrp="1" noChangeArrowheads="1"/>
          </p:cNvSpPr>
          <p:nvPr>
            <p:ph type="title"/>
          </p:nvPr>
        </p:nvSpPr>
        <p:spPr>
          <a:xfrm>
            <a:off x="384175" y="260350"/>
            <a:ext cx="8229600" cy="1296988"/>
          </a:xfrm>
        </p:spPr>
        <p:txBody>
          <a:bodyPr/>
          <a:lstStyle/>
          <a:p>
            <a:pPr eaLnBrk="1" hangingPunct="1"/>
            <a:r>
              <a:rPr lang="ja-JP" altLang="en-US" sz="5400">
                <a:solidFill>
                  <a:srgbClr val="0066FF"/>
                </a:solidFill>
              </a:rPr>
              <a:t>そもそも相談支援とは？</a:t>
            </a:r>
            <a:br>
              <a:rPr lang="ja-JP" altLang="en-US" sz="5400">
                <a:solidFill>
                  <a:srgbClr val="0066FF"/>
                </a:solidFill>
              </a:rPr>
            </a:br>
            <a:r>
              <a:rPr lang="ja-JP" altLang="en-US" sz="5400">
                <a:solidFill>
                  <a:srgbClr val="0066FF"/>
                </a:solidFill>
              </a:rPr>
              <a:t>                                  </a:t>
            </a:r>
            <a:r>
              <a:rPr lang="ja-JP" altLang="en-US" sz="4000">
                <a:solidFill>
                  <a:srgbClr val="0066FF"/>
                </a:solidFill>
              </a:rPr>
              <a:t>その２</a:t>
            </a:r>
            <a:endParaRPr lang="ja-JP" altLang="en-US" sz="5400">
              <a:solidFill>
                <a:srgbClr val="0066FF"/>
              </a:solidFill>
            </a:endParaRPr>
          </a:p>
        </p:txBody>
      </p:sp>
      <p:sp>
        <p:nvSpPr>
          <p:cNvPr id="37891" name="Rectangle 3">
            <a:extLst>
              <a:ext uri="{FF2B5EF4-FFF2-40B4-BE49-F238E27FC236}">
                <a16:creationId xmlns:a16="http://schemas.microsoft.com/office/drawing/2014/main" id="{4286E7E7-7F4D-58EF-9E69-E20907694B81}"/>
              </a:ext>
            </a:extLst>
          </p:cNvPr>
          <p:cNvSpPr>
            <a:spLocks noGrp="1" noChangeArrowheads="1"/>
          </p:cNvSpPr>
          <p:nvPr>
            <p:ph type="body" idx="1"/>
          </p:nvPr>
        </p:nvSpPr>
        <p:spPr>
          <a:xfrm>
            <a:off x="250825" y="1557338"/>
            <a:ext cx="8662988" cy="4897437"/>
          </a:xfrm>
        </p:spPr>
        <p:txBody>
          <a:bodyPr/>
          <a:lstStyle/>
          <a:p>
            <a:pPr eaLnBrk="1" hangingPunct="1">
              <a:lnSpc>
                <a:spcPct val="90000"/>
              </a:lnSpc>
              <a:buFontTx/>
              <a:buNone/>
            </a:pPr>
            <a:r>
              <a:rPr lang="ja-JP" altLang="en-US" sz="3600" dirty="0">
                <a:solidFill>
                  <a:srgbClr val="FF0000"/>
                </a:solidFill>
              </a:rPr>
              <a:t>・しかし、地域自立生活をすすめていく上で</a:t>
            </a:r>
          </a:p>
          <a:p>
            <a:pPr eaLnBrk="1" hangingPunct="1">
              <a:lnSpc>
                <a:spcPct val="90000"/>
              </a:lnSpc>
              <a:buFontTx/>
              <a:buNone/>
            </a:pPr>
            <a:r>
              <a:rPr lang="ja-JP" altLang="en-US" dirty="0">
                <a:solidFill>
                  <a:srgbClr val="00CC00"/>
                </a:solidFill>
              </a:rPr>
              <a:t>　「相談支援」は、欠かせないけれど・・・</a:t>
            </a:r>
          </a:p>
          <a:p>
            <a:pPr eaLnBrk="1" hangingPunct="1">
              <a:lnSpc>
                <a:spcPct val="90000"/>
              </a:lnSpc>
              <a:buFontTx/>
              <a:buNone/>
            </a:pPr>
            <a:r>
              <a:rPr lang="ja-JP" altLang="en-US" dirty="0">
                <a:solidFill>
                  <a:srgbClr val="00CC00"/>
                </a:solidFill>
              </a:rPr>
              <a:t>　</a:t>
            </a:r>
            <a:r>
              <a:rPr lang="ja-JP" altLang="en-US" dirty="0"/>
              <a:t>ほんまに、大丈夫かな？</a:t>
            </a:r>
            <a:endParaRPr lang="en-US" altLang="ja-JP" dirty="0"/>
          </a:p>
          <a:p>
            <a:pPr eaLnBrk="1" hangingPunct="1">
              <a:lnSpc>
                <a:spcPct val="90000"/>
              </a:lnSpc>
              <a:buFontTx/>
              <a:buNone/>
            </a:pPr>
            <a:endParaRPr lang="ja-JP" altLang="en-US" sz="3600" dirty="0">
              <a:solidFill>
                <a:srgbClr val="00CC00"/>
              </a:solidFill>
            </a:endParaRPr>
          </a:p>
          <a:p>
            <a:pPr eaLnBrk="1" hangingPunct="1">
              <a:lnSpc>
                <a:spcPct val="90000"/>
              </a:lnSpc>
              <a:buFontTx/>
              <a:buNone/>
            </a:pPr>
            <a:r>
              <a:rPr lang="ja-JP" altLang="en-US" sz="3600" dirty="0">
                <a:solidFill>
                  <a:srgbClr val="00CC00"/>
                </a:solidFill>
              </a:rPr>
              <a:t>・</a:t>
            </a:r>
            <a:r>
              <a:rPr lang="ja-JP" altLang="en-US" sz="3600" dirty="0">
                <a:solidFill>
                  <a:srgbClr val="FF0000"/>
                </a:solidFill>
              </a:rPr>
              <a:t>福祉サービス等利用計画作成を</a:t>
            </a:r>
          </a:p>
          <a:p>
            <a:pPr eaLnBrk="1" hangingPunct="1">
              <a:lnSpc>
                <a:spcPct val="90000"/>
              </a:lnSpc>
              <a:buFontTx/>
              <a:buNone/>
            </a:pPr>
            <a:r>
              <a:rPr lang="ja-JP" altLang="en-US" sz="3600" dirty="0">
                <a:solidFill>
                  <a:srgbClr val="FF0000"/>
                </a:solidFill>
              </a:rPr>
              <a:t>　　　　　　　　　　　　　　　　　　　個別給付化</a:t>
            </a:r>
            <a:endParaRPr lang="ja-JP" altLang="en-US" dirty="0">
              <a:solidFill>
                <a:srgbClr val="FF0000"/>
              </a:solidFill>
            </a:endParaRPr>
          </a:p>
          <a:p>
            <a:pPr eaLnBrk="1" hangingPunct="1">
              <a:lnSpc>
                <a:spcPct val="90000"/>
              </a:lnSpc>
              <a:buFontTx/>
              <a:buNone/>
            </a:pPr>
            <a:r>
              <a:rPr lang="ja-JP" altLang="en-US" dirty="0">
                <a:solidFill>
                  <a:srgbClr val="00CC00"/>
                </a:solidFill>
              </a:rPr>
              <a:t>　</a:t>
            </a:r>
            <a:r>
              <a:rPr lang="ja-JP" altLang="en-US" sz="3600" u="sng" dirty="0"/>
              <a:t>これを「相談支援」と勘違いしている人も</a:t>
            </a:r>
          </a:p>
          <a:p>
            <a:pPr eaLnBrk="1" hangingPunct="1">
              <a:lnSpc>
                <a:spcPct val="90000"/>
              </a:lnSpc>
              <a:buFontTx/>
              <a:buNone/>
            </a:pPr>
            <a:r>
              <a:rPr lang="ja-JP" altLang="en-US" sz="3600" dirty="0"/>
              <a:t>　　　　　　　　　　　　　　　　　　</a:t>
            </a:r>
            <a:r>
              <a:rPr lang="ja-JP" altLang="en-US" sz="3600" u="sng" dirty="0"/>
              <a:t>少なくはない</a:t>
            </a:r>
          </a:p>
        </p:txBody>
      </p:sp>
      <p:sp>
        <p:nvSpPr>
          <p:cNvPr id="37892" name="スライド番号プレースホルダー 1">
            <a:extLst>
              <a:ext uri="{FF2B5EF4-FFF2-40B4-BE49-F238E27FC236}">
                <a16:creationId xmlns:a16="http://schemas.microsoft.com/office/drawing/2014/main" id="{1F6C94AD-F5D7-AC86-FDBD-FC6EEF9F98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A53F5F5-9CAD-48AF-8200-D0AF64391EA9}" type="slidenum">
              <a:rPr lang="ja-JP" altLang="en-US" sz="1400" smtClean="0"/>
              <a:pPr>
                <a:spcBef>
                  <a:spcPct val="0"/>
                </a:spcBef>
                <a:buFontTx/>
                <a:buNone/>
              </a:pPr>
              <a:t>25</a:t>
            </a:fld>
            <a:endParaRPr lang="ja-JP"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A91D8B3-A8CD-6A89-208A-9F1F68FB6F99}"/>
              </a:ext>
            </a:extLst>
          </p:cNvPr>
          <p:cNvSpPr>
            <a:spLocks noGrp="1" noChangeArrowheads="1"/>
          </p:cNvSpPr>
          <p:nvPr>
            <p:ph type="body" idx="1"/>
          </p:nvPr>
        </p:nvSpPr>
        <p:spPr>
          <a:xfrm>
            <a:off x="457200" y="1557338"/>
            <a:ext cx="8229600" cy="5184775"/>
          </a:xfrm>
        </p:spPr>
        <p:txBody>
          <a:bodyPr/>
          <a:lstStyle/>
          <a:p>
            <a:pPr eaLnBrk="1" hangingPunct="1">
              <a:lnSpc>
                <a:spcPct val="90000"/>
              </a:lnSpc>
              <a:buFontTx/>
              <a:buNone/>
            </a:pPr>
            <a:r>
              <a:rPr lang="ja-JP" altLang="en-US">
                <a:solidFill>
                  <a:srgbClr val="00CC00"/>
                </a:solidFill>
              </a:rPr>
              <a:t>・</a:t>
            </a:r>
            <a:r>
              <a:rPr lang="ja-JP" altLang="en-US" sz="2800">
                <a:solidFill>
                  <a:srgbClr val="00CC00"/>
                </a:solidFill>
              </a:rPr>
              <a:t>障害者の地域生活を支える相談支援</a:t>
            </a:r>
          </a:p>
          <a:p>
            <a:pPr eaLnBrk="1" hangingPunct="1">
              <a:lnSpc>
                <a:spcPct val="90000"/>
              </a:lnSpc>
              <a:buFontTx/>
              <a:buNone/>
            </a:pPr>
            <a:r>
              <a:rPr lang="ja-JP" altLang="en-US" sz="2800">
                <a:solidFill>
                  <a:srgbClr val="00CC00"/>
                </a:solidFill>
              </a:rPr>
              <a:t>・本人中心のケアマネジメント</a:t>
            </a:r>
            <a:endParaRPr lang="en-US" altLang="ja-JP" sz="2800">
              <a:solidFill>
                <a:srgbClr val="00CC00"/>
              </a:solidFill>
            </a:endParaRPr>
          </a:p>
          <a:p>
            <a:pPr eaLnBrk="1" hangingPunct="1">
              <a:lnSpc>
                <a:spcPct val="90000"/>
              </a:lnSpc>
              <a:buFontTx/>
              <a:buNone/>
            </a:pPr>
            <a:r>
              <a:rPr lang="ja-JP" altLang="en-US" sz="2800">
                <a:solidFill>
                  <a:srgbClr val="00CC00"/>
                </a:solidFill>
              </a:rPr>
              <a:t>　　</a:t>
            </a:r>
            <a:r>
              <a:rPr lang="ja-JP" altLang="en-US" sz="2800">
                <a:solidFill>
                  <a:srgbClr val="C00000"/>
                </a:solidFill>
              </a:rPr>
              <a:t>　基本は</a:t>
            </a:r>
            <a:r>
              <a:rPr lang="en-US" altLang="ja-JP" sz="2800">
                <a:solidFill>
                  <a:srgbClr val="C00000"/>
                </a:solidFill>
              </a:rPr>
              <a:t>…</a:t>
            </a:r>
            <a:r>
              <a:rPr lang="ja-JP" altLang="en-US" sz="2800">
                <a:solidFill>
                  <a:srgbClr val="C00000"/>
                </a:solidFill>
              </a:rPr>
              <a:t>セルフマネジメント支援であるはず。</a:t>
            </a:r>
          </a:p>
          <a:p>
            <a:pPr eaLnBrk="1" hangingPunct="1">
              <a:lnSpc>
                <a:spcPct val="90000"/>
              </a:lnSpc>
              <a:buFontTx/>
              <a:buNone/>
            </a:pPr>
            <a:r>
              <a:rPr lang="ja-JP" altLang="en-US" sz="2800">
                <a:solidFill>
                  <a:srgbClr val="00CC00"/>
                </a:solidFill>
              </a:rPr>
              <a:t>・地域の財産となりうる社会資源の改善　開発</a:t>
            </a:r>
          </a:p>
          <a:p>
            <a:pPr eaLnBrk="1" hangingPunct="1">
              <a:lnSpc>
                <a:spcPct val="90000"/>
              </a:lnSpc>
              <a:buFontTx/>
              <a:buNone/>
            </a:pPr>
            <a:r>
              <a:rPr lang="ja-JP" altLang="en-US" sz="2800">
                <a:solidFill>
                  <a:srgbClr val="00CC00"/>
                </a:solidFill>
              </a:rPr>
              <a:t>・入所施設や病院からの地域生活移行支援</a:t>
            </a:r>
          </a:p>
          <a:p>
            <a:pPr eaLnBrk="1" hangingPunct="1">
              <a:lnSpc>
                <a:spcPct val="90000"/>
              </a:lnSpc>
              <a:buFontTx/>
              <a:buNone/>
            </a:pPr>
            <a:r>
              <a:rPr lang="ja-JP" altLang="en-US" sz="2800">
                <a:solidFill>
                  <a:srgbClr val="00CC00"/>
                </a:solidFill>
              </a:rPr>
              <a:t>・地域自立支援協議会からの地域作り</a:t>
            </a:r>
          </a:p>
          <a:p>
            <a:pPr eaLnBrk="1" hangingPunct="1">
              <a:lnSpc>
                <a:spcPct val="90000"/>
              </a:lnSpc>
              <a:buFontTx/>
              <a:buNone/>
            </a:pPr>
            <a:r>
              <a:rPr lang="ja-JP" altLang="en-US" sz="2800">
                <a:solidFill>
                  <a:srgbClr val="00CC00"/>
                </a:solidFill>
              </a:rPr>
              <a:t>　　　　　　　　　　　　　　　　　　　　　　　などなど・・・</a:t>
            </a:r>
          </a:p>
          <a:p>
            <a:pPr eaLnBrk="1" hangingPunct="1">
              <a:lnSpc>
                <a:spcPct val="90000"/>
              </a:lnSpc>
              <a:buFontTx/>
              <a:buNone/>
            </a:pPr>
            <a:r>
              <a:rPr lang="ja-JP" altLang="en-US" sz="2800"/>
              <a:t>本来のソーシャルワークであるはずだが</a:t>
            </a:r>
          </a:p>
          <a:p>
            <a:pPr eaLnBrk="1" hangingPunct="1">
              <a:lnSpc>
                <a:spcPct val="90000"/>
              </a:lnSpc>
              <a:buFontTx/>
              <a:buNone/>
            </a:pPr>
            <a:r>
              <a:rPr lang="ja-JP" altLang="en-US" sz="2800">
                <a:solidFill>
                  <a:srgbClr val="C00000"/>
                </a:solidFill>
              </a:rPr>
              <a:t>毎日毎日をどう生きるのか。 </a:t>
            </a:r>
          </a:p>
          <a:p>
            <a:pPr eaLnBrk="1" hangingPunct="1">
              <a:lnSpc>
                <a:spcPct val="90000"/>
              </a:lnSpc>
              <a:buFontTx/>
              <a:buNone/>
            </a:pPr>
            <a:r>
              <a:rPr lang="ja-JP" altLang="en-US" sz="2800">
                <a:solidFill>
                  <a:srgbClr val="C00000"/>
                </a:solidFill>
              </a:rPr>
              <a:t>暮らしが良くなっていくからこそ</a:t>
            </a:r>
            <a:endParaRPr lang="en-US" altLang="ja-JP" sz="2800">
              <a:solidFill>
                <a:srgbClr val="C00000"/>
              </a:solidFill>
            </a:endParaRPr>
          </a:p>
          <a:p>
            <a:pPr eaLnBrk="1" hangingPunct="1">
              <a:lnSpc>
                <a:spcPct val="90000"/>
              </a:lnSpc>
              <a:buFontTx/>
              <a:buNone/>
            </a:pPr>
            <a:r>
              <a:rPr lang="ja-JP" altLang="en-US" sz="2800">
                <a:solidFill>
                  <a:srgbClr val="C00000"/>
                </a:solidFill>
              </a:rPr>
              <a:t>　　　　　　　　　　　　　　　夢が語れるのでは？</a:t>
            </a:r>
          </a:p>
        </p:txBody>
      </p:sp>
      <p:sp>
        <p:nvSpPr>
          <p:cNvPr id="38915" name="Rectangle 2">
            <a:extLst>
              <a:ext uri="{FF2B5EF4-FFF2-40B4-BE49-F238E27FC236}">
                <a16:creationId xmlns:a16="http://schemas.microsoft.com/office/drawing/2014/main" id="{7F5C94C2-8928-D92B-B522-B933D895047C}"/>
              </a:ext>
            </a:extLst>
          </p:cNvPr>
          <p:cNvSpPr txBox="1">
            <a:spLocks noChangeArrowheads="1"/>
          </p:cNvSpPr>
          <p:nvPr/>
        </p:nvSpPr>
        <p:spPr bwMode="auto">
          <a:xfrm>
            <a:off x="250825" y="188913"/>
            <a:ext cx="8229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400">
                <a:solidFill>
                  <a:srgbClr val="0066FF"/>
                </a:solidFill>
                <a:latin typeface="Calibri" panose="020F0502020204030204" pitchFamily="34" charset="0"/>
              </a:rPr>
              <a:t>そもそも相談支援とは？</a:t>
            </a:r>
            <a:br>
              <a:rPr lang="ja-JP" altLang="en-US" sz="5400">
                <a:solidFill>
                  <a:srgbClr val="0066FF"/>
                </a:solidFill>
                <a:latin typeface="Calibri" panose="020F0502020204030204" pitchFamily="34" charset="0"/>
              </a:rPr>
            </a:br>
            <a:r>
              <a:rPr lang="ja-JP" altLang="en-US" sz="5400">
                <a:solidFill>
                  <a:srgbClr val="0066FF"/>
                </a:solidFill>
                <a:latin typeface="Calibri" panose="020F0502020204030204" pitchFamily="34" charset="0"/>
              </a:rPr>
              <a:t>                                          </a:t>
            </a:r>
            <a:r>
              <a:rPr lang="ja-JP" altLang="en-US" sz="4000">
                <a:solidFill>
                  <a:srgbClr val="0066FF"/>
                </a:solidFill>
                <a:latin typeface="Calibri" panose="020F0502020204030204" pitchFamily="34" charset="0"/>
              </a:rPr>
              <a:t>その３</a:t>
            </a:r>
            <a:endParaRPr lang="ja-JP" altLang="en-US" sz="5400">
              <a:solidFill>
                <a:srgbClr val="0066FF"/>
              </a:solidFill>
              <a:latin typeface="Calibri" panose="020F0502020204030204" pitchFamily="34" charset="0"/>
            </a:endParaRPr>
          </a:p>
        </p:txBody>
      </p:sp>
      <p:sp>
        <p:nvSpPr>
          <p:cNvPr id="38916" name="スライド番号プレースホルダー 1">
            <a:extLst>
              <a:ext uri="{FF2B5EF4-FFF2-40B4-BE49-F238E27FC236}">
                <a16:creationId xmlns:a16="http://schemas.microsoft.com/office/drawing/2014/main" id="{9B5709BD-97A4-953E-AE91-C665039AE3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201C1F9-3635-445E-85AC-5D1F9D783DC1}" type="slidenum">
              <a:rPr lang="ja-JP" altLang="en-US" sz="1400" smtClean="0"/>
              <a:pPr>
                <a:spcBef>
                  <a:spcPct val="0"/>
                </a:spcBef>
                <a:buFontTx/>
                <a:buNone/>
              </a:pPr>
              <a:t>26</a:t>
            </a:fld>
            <a:endParaRPr lang="ja-JP"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DE713F6-7B6D-3A67-1C2B-060744C00DF3}"/>
              </a:ext>
            </a:extLst>
          </p:cNvPr>
          <p:cNvSpPr>
            <a:spLocks noGrp="1" noChangeArrowheads="1"/>
          </p:cNvSpPr>
          <p:nvPr>
            <p:ph type="body" idx="1"/>
          </p:nvPr>
        </p:nvSpPr>
        <p:spPr>
          <a:xfrm>
            <a:off x="250825" y="476250"/>
            <a:ext cx="8580438" cy="5434013"/>
          </a:xfrm>
          <a:noFill/>
        </p:spPr>
        <p:txBody>
          <a:bodyPr/>
          <a:lstStyle/>
          <a:p>
            <a:pPr lvl="1" eaLnBrk="1" hangingPunct="1">
              <a:buFontTx/>
              <a:buNone/>
            </a:pPr>
            <a:r>
              <a:rPr lang="ja-JP" altLang="en-US" sz="4400" b="1">
                <a:solidFill>
                  <a:srgbClr val="6650E8"/>
                </a:solidFill>
                <a:latin typeface="ＭＳ Ｐゴシック" panose="020B0600070205080204" pitchFamily="50" charset="-128"/>
              </a:rPr>
              <a:t>相談支援が地域自立生活を</a:t>
            </a:r>
          </a:p>
          <a:p>
            <a:pPr lvl="1" eaLnBrk="1" hangingPunct="1">
              <a:buFontTx/>
              <a:buNone/>
            </a:pPr>
            <a:r>
              <a:rPr lang="ja-JP" altLang="en-US" sz="4400" b="1">
                <a:solidFill>
                  <a:srgbClr val="6650E8"/>
                </a:solidFill>
                <a:latin typeface="ＭＳ Ｐゴシック" panose="020B0600070205080204" pitchFamily="50" charset="-128"/>
              </a:rPr>
              <a:t>支えていくための</a:t>
            </a:r>
          </a:p>
          <a:p>
            <a:pPr lvl="1" eaLnBrk="1" hangingPunct="1">
              <a:buFontTx/>
              <a:buNone/>
            </a:pPr>
            <a:r>
              <a:rPr lang="ja-JP" altLang="en-US" sz="4400" b="1">
                <a:solidFill>
                  <a:srgbClr val="6650E8"/>
                </a:solidFill>
                <a:latin typeface="ＭＳ Ｐゴシック" panose="020B0600070205080204" pitchFamily="50" charset="-128"/>
              </a:rPr>
              <a:t>セーフティネットとなるべきである。</a:t>
            </a:r>
          </a:p>
          <a:p>
            <a:pPr lvl="1" eaLnBrk="1" hangingPunct="1">
              <a:buFontTx/>
              <a:buNone/>
            </a:pPr>
            <a:endParaRPr lang="ja-JP" altLang="en-US" sz="4800" b="1">
              <a:solidFill>
                <a:srgbClr val="C00000"/>
              </a:solidFill>
              <a:latin typeface="ＭＳ Ｐゴシック" panose="020B0600070205080204" pitchFamily="50" charset="-128"/>
            </a:endParaRPr>
          </a:p>
          <a:p>
            <a:pPr lvl="1" eaLnBrk="1" hangingPunct="1">
              <a:buFontTx/>
              <a:buNone/>
            </a:pPr>
            <a:r>
              <a:rPr lang="ja-JP" altLang="en-US" sz="5400" b="1">
                <a:solidFill>
                  <a:srgbClr val="C00000"/>
                </a:solidFill>
                <a:latin typeface="ＭＳ Ｐゴシック" panose="020B0600070205080204" pitchFamily="50" charset="-128"/>
              </a:rPr>
              <a:t>本当に求められる</a:t>
            </a:r>
          </a:p>
          <a:p>
            <a:pPr lvl="1" eaLnBrk="1" hangingPunct="1">
              <a:buFontTx/>
              <a:buNone/>
            </a:pPr>
            <a:r>
              <a:rPr lang="ja-JP" altLang="en-US" sz="5400" b="1">
                <a:solidFill>
                  <a:srgbClr val="C00000"/>
                </a:solidFill>
                <a:latin typeface="ＭＳ Ｐゴシック" panose="020B0600070205080204" pitchFamily="50" charset="-128"/>
              </a:rPr>
              <a:t>　　　　　　相談支援とは？</a:t>
            </a:r>
          </a:p>
        </p:txBody>
      </p:sp>
      <p:sp>
        <p:nvSpPr>
          <p:cNvPr id="39939" name="スライド番号プレースホルダー 1">
            <a:extLst>
              <a:ext uri="{FF2B5EF4-FFF2-40B4-BE49-F238E27FC236}">
                <a16:creationId xmlns:a16="http://schemas.microsoft.com/office/drawing/2014/main" id="{3E02D100-0AAA-8D77-8A82-055A070C31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D884141-389A-4F12-8B82-4FD34FD4F02E}" type="slidenum">
              <a:rPr lang="ja-JP" altLang="en-US" sz="1400" smtClean="0"/>
              <a:pPr>
                <a:spcBef>
                  <a:spcPct val="0"/>
                </a:spcBef>
                <a:buFontTx/>
                <a:buNone/>
              </a:pPr>
              <a:t>27</a:t>
            </a:fld>
            <a:endParaRPr lang="ja-JP"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円/楕円 3">
            <a:extLst>
              <a:ext uri="{FF2B5EF4-FFF2-40B4-BE49-F238E27FC236}">
                <a16:creationId xmlns:a16="http://schemas.microsoft.com/office/drawing/2014/main" id="{5F3C7E7F-6619-6499-3690-8C7379E3CF5D}"/>
              </a:ext>
            </a:extLst>
          </p:cNvPr>
          <p:cNvSpPr>
            <a:spLocks noChangeArrowheads="1"/>
          </p:cNvSpPr>
          <p:nvPr/>
        </p:nvSpPr>
        <p:spPr bwMode="auto">
          <a:xfrm>
            <a:off x="247650" y="1766888"/>
            <a:ext cx="3455988" cy="3522662"/>
          </a:xfrm>
          <a:prstGeom prst="ellipse">
            <a:avLst/>
          </a:prstGeom>
          <a:noFill/>
          <a:ln w="19050">
            <a:solidFill>
              <a:srgbClr val="000000"/>
            </a:solidFill>
            <a:round/>
            <a:headEnd/>
            <a:tailEnd/>
          </a:ln>
        </p:spPr>
        <p:txBody>
          <a:bodyPr anchor="ctr"/>
          <a:lstStyle>
            <a:lvl1pPr defTabSz="912813"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1363" indent="-285750" defTabSz="912813"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1413" indent="-228600" defTabSz="912813"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5986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58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en-US" sz="1477">
              <a:solidFill>
                <a:schemeClr val="bg1"/>
              </a:solidFill>
              <a:latin typeface="ＭＳ Ｐゴシック" panose="020B0600070205080204" pitchFamily="50" charset="-128"/>
            </a:endParaRPr>
          </a:p>
        </p:txBody>
      </p:sp>
      <p:sp>
        <p:nvSpPr>
          <p:cNvPr id="11267" name="右矢印 4">
            <a:extLst>
              <a:ext uri="{FF2B5EF4-FFF2-40B4-BE49-F238E27FC236}">
                <a16:creationId xmlns:a16="http://schemas.microsoft.com/office/drawing/2014/main" id="{972A644D-1D18-7401-D5F5-F3D78AE62365}"/>
              </a:ext>
            </a:extLst>
          </p:cNvPr>
          <p:cNvSpPr>
            <a:spLocks noChangeArrowheads="1"/>
          </p:cNvSpPr>
          <p:nvPr/>
        </p:nvSpPr>
        <p:spPr bwMode="auto">
          <a:xfrm>
            <a:off x="3995738" y="2863850"/>
            <a:ext cx="1439862" cy="1330325"/>
          </a:xfrm>
          <a:prstGeom prst="rightArrow">
            <a:avLst>
              <a:gd name="adj1" fmla="val 50000"/>
              <a:gd name="adj2" fmla="val 49939"/>
            </a:avLst>
          </a:prstGeom>
          <a:noFill/>
          <a:ln w="19050">
            <a:solidFill>
              <a:srgbClr val="000000"/>
            </a:solidFill>
            <a:round/>
            <a:headEnd/>
            <a:tailEnd/>
          </a:ln>
        </p:spPr>
        <p:txBody>
          <a:bodyPr anchor="ctr"/>
          <a:lstStyle>
            <a:lvl1pPr defTabSz="912813"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1363" indent="-285750" defTabSz="912813"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1413" indent="-228600" defTabSz="912813"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5986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58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15">
                <a:solidFill>
                  <a:srgbClr val="CC3300"/>
                </a:solidFill>
                <a:latin typeface="ＭＳ Ｐゴシック" panose="020B0600070205080204" pitchFamily="50" charset="-128"/>
              </a:rPr>
              <a:t>修正</a:t>
            </a:r>
          </a:p>
        </p:txBody>
      </p:sp>
      <p:sp>
        <p:nvSpPr>
          <p:cNvPr id="11268" name="円/楕円 5">
            <a:extLst>
              <a:ext uri="{FF2B5EF4-FFF2-40B4-BE49-F238E27FC236}">
                <a16:creationId xmlns:a16="http://schemas.microsoft.com/office/drawing/2014/main" id="{0D55D864-BA57-12A6-A4B8-063E47524ACF}"/>
              </a:ext>
            </a:extLst>
          </p:cNvPr>
          <p:cNvSpPr>
            <a:spLocks noChangeArrowheads="1"/>
          </p:cNvSpPr>
          <p:nvPr/>
        </p:nvSpPr>
        <p:spPr bwMode="auto">
          <a:xfrm>
            <a:off x="5748338" y="2057400"/>
            <a:ext cx="3078162" cy="3170238"/>
          </a:xfrm>
          <a:prstGeom prst="ellipse">
            <a:avLst/>
          </a:prstGeom>
          <a:noFill/>
          <a:ln w="19050">
            <a:solidFill>
              <a:srgbClr val="000000"/>
            </a:solidFill>
            <a:round/>
            <a:headEnd/>
            <a:tailEnd/>
          </a:ln>
        </p:spPr>
        <p:txBody>
          <a:bodyPr anchor="ctr"/>
          <a:lstStyle>
            <a:lvl1pPr defTabSz="912813"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1363" indent="-285750" defTabSz="912813"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1413" indent="-228600" defTabSz="912813"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5986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58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954">
                <a:solidFill>
                  <a:srgbClr val="CC3300"/>
                </a:solidFill>
                <a:latin typeface="Arial" panose="020B0604020202020204" pitchFamily="34" charset="0"/>
              </a:rPr>
              <a:t>基本相談</a:t>
            </a:r>
            <a:endParaRPr lang="ja-JP" altLang="en-US" sz="2954">
              <a:solidFill>
                <a:srgbClr val="CC3300"/>
              </a:solidFill>
              <a:latin typeface="ＭＳ Ｐゴシック" panose="020B0600070205080204" pitchFamily="50" charset="-128"/>
            </a:endParaRPr>
          </a:p>
        </p:txBody>
      </p:sp>
      <p:sp>
        <p:nvSpPr>
          <p:cNvPr id="28677" name="テキスト ボックス 6">
            <a:extLst>
              <a:ext uri="{FF2B5EF4-FFF2-40B4-BE49-F238E27FC236}">
                <a16:creationId xmlns:a16="http://schemas.microsoft.com/office/drawing/2014/main" id="{CA1E696C-A39C-701B-B6ED-186E6A6B7877}"/>
              </a:ext>
            </a:extLst>
          </p:cNvPr>
          <p:cNvSpPr txBox="1">
            <a:spLocks noChangeArrowheads="1"/>
          </p:cNvSpPr>
          <p:nvPr/>
        </p:nvSpPr>
        <p:spPr bwMode="auto">
          <a:xfrm>
            <a:off x="727075" y="723900"/>
            <a:ext cx="6264275" cy="717550"/>
          </a:xfrm>
          <a:prstGeom prst="rect">
            <a:avLst/>
          </a:prstGeom>
          <a:noFill/>
          <a:ln>
            <a:noFill/>
          </a:ln>
        </p:spPr>
        <p:txBody>
          <a:bodyPr>
            <a:spAutoFit/>
          </a:bodyPr>
          <a:lstStyle>
            <a:lvl1pPr defTabSz="912813"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1363" indent="-285750" defTabSz="912813"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1413" indent="-228600" defTabSz="912813"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5986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58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4062">
                <a:solidFill>
                  <a:srgbClr val="CC3300"/>
                </a:solidFill>
                <a:latin typeface="Arial" panose="020B0604020202020204" pitchFamily="34" charset="0"/>
              </a:rPr>
              <a:t>再度　確認ですが・・・</a:t>
            </a:r>
          </a:p>
        </p:txBody>
      </p:sp>
      <p:sp>
        <p:nvSpPr>
          <p:cNvPr id="8" name="円/楕円 7">
            <a:extLst>
              <a:ext uri="{FF2B5EF4-FFF2-40B4-BE49-F238E27FC236}">
                <a16:creationId xmlns:a16="http://schemas.microsoft.com/office/drawing/2014/main" id="{A6D26EDF-2EEC-5377-6B2F-ACC98684A800}"/>
              </a:ext>
            </a:extLst>
          </p:cNvPr>
          <p:cNvSpPr/>
          <p:nvPr/>
        </p:nvSpPr>
        <p:spPr bwMode="auto">
          <a:xfrm>
            <a:off x="6299200" y="2057400"/>
            <a:ext cx="1944688" cy="1471613"/>
          </a:xfrm>
          <a:prstGeom prst="ellipse">
            <a:avLst/>
          </a:prstGeom>
          <a:noFill/>
          <a:ln w="19050">
            <a:solidFill>
              <a:srgbClr val="000000"/>
            </a:solidFill>
            <a:round/>
            <a:headEnd/>
            <a:tailEnd/>
          </a:ln>
        </p:spPr>
        <p:txBody>
          <a:bodyPr anchor="ctr"/>
          <a:lstStyle/>
          <a:p>
            <a:pPr eaLnBrk="1" hangingPunct="1">
              <a:defRPr/>
            </a:pPr>
            <a:r>
              <a:rPr lang="ja-JP" altLang="en-US" sz="1846" dirty="0">
                <a:solidFill>
                  <a:srgbClr val="0066FF"/>
                </a:solidFill>
                <a:effectLst>
                  <a:outerShdw blurRad="38100" dist="38100" dir="2700000" algn="tl">
                    <a:srgbClr val="000000">
                      <a:alpha val="43137"/>
                    </a:srgbClr>
                  </a:outerShdw>
                </a:effectLst>
                <a:latin typeface="ＭＳ Ｐゴシック" pitchFamily="50" charset="-128"/>
              </a:rPr>
              <a:t>計画相談</a:t>
            </a:r>
          </a:p>
        </p:txBody>
      </p:sp>
      <p:sp>
        <p:nvSpPr>
          <p:cNvPr id="9" name="円/楕円 8">
            <a:extLst>
              <a:ext uri="{FF2B5EF4-FFF2-40B4-BE49-F238E27FC236}">
                <a16:creationId xmlns:a16="http://schemas.microsoft.com/office/drawing/2014/main" id="{3945D961-2049-1604-3425-7D07963C7576}"/>
              </a:ext>
            </a:extLst>
          </p:cNvPr>
          <p:cNvSpPr/>
          <p:nvPr/>
        </p:nvSpPr>
        <p:spPr bwMode="auto">
          <a:xfrm>
            <a:off x="525463" y="3529013"/>
            <a:ext cx="2251075" cy="2216150"/>
          </a:xfrm>
          <a:prstGeom prst="ellipse">
            <a:avLst/>
          </a:prstGeom>
          <a:noFill/>
          <a:ln w="19050">
            <a:solidFill>
              <a:srgbClr val="000000"/>
            </a:solidFill>
            <a:round/>
            <a:headEnd/>
            <a:tailEnd/>
          </a:ln>
        </p:spPr>
        <p:txBody>
          <a:bodyPr anchor="ctr"/>
          <a:lstStyle/>
          <a:p>
            <a:pPr eaLnBrk="1" hangingPunct="1">
              <a:defRPr/>
            </a:pPr>
            <a:r>
              <a:rPr lang="ja-JP" altLang="en-US" sz="2215" dirty="0">
                <a:solidFill>
                  <a:srgbClr val="0066FF"/>
                </a:solidFill>
                <a:effectLst>
                  <a:outerShdw blurRad="38100" dist="38100" dir="2700000" algn="tl">
                    <a:srgbClr val="000000">
                      <a:alpha val="43137"/>
                    </a:srgbClr>
                  </a:outerShdw>
                </a:effectLst>
                <a:latin typeface="ＭＳ Ｐゴシック" pitchFamily="50" charset="-128"/>
              </a:rPr>
              <a:t>基本相談</a:t>
            </a:r>
          </a:p>
        </p:txBody>
      </p:sp>
      <p:sp>
        <p:nvSpPr>
          <p:cNvPr id="28680" name="テキスト ボックス 11">
            <a:extLst>
              <a:ext uri="{FF2B5EF4-FFF2-40B4-BE49-F238E27FC236}">
                <a16:creationId xmlns:a16="http://schemas.microsoft.com/office/drawing/2014/main" id="{F1BB066A-58B3-59EA-1F11-8E5CF8DE0BBF}"/>
              </a:ext>
            </a:extLst>
          </p:cNvPr>
          <p:cNvSpPr txBox="1">
            <a:spLocks noChangeArrowheads="1"/>
          </p:cNvSpPr>
          <p:nvPr/>
        </p:nvSpPr>
        <p:spPr bwMode="auto">
          <a:xfrm>
            <a:off x="758825" y="2270125"/>
            <a:ext cx="2232025" cy="546100"/>
          </a:xfrm>
          <a:prstGeom prst="rect">
            <a:avLst/>
          </a:prstGeom>
          <a:noFill/>
          <a:ln>
            <a:noFill/>
          </a:ln>
        </p:spPr>
        <p:txBody>
          <a:bodyPr>
            <a:spAutoFit/>
          </a:bodyPr>
          <a:lstStyle>
            <a:lvl1pPr defTabSz="912813"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1363" indent="-285750" defTabSz="912813"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1413" indent="-228600" defTabSz="912813"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5986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58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954">
                <a:solidFill>
                  <a:srgbClr val="CC3300"/>
                </a:solidFill>
                <a:latin typeface="Arial" panose="020B0604020202020204" pitchFamily="34" charset="0"/>
              </a:rPr>
              <a:t>計画相談</a:t>
            </a:r>
          </a:p>
        </p:txBody>
      </p:sp>
      <p:sp>
        <p:nvSpPr>
          <p:cNvPr id="11274" name="円/楕円 1">
            <a:extLst>
              <a:ext uri="{FF2B5EF4-FFF2-40B4-BE49-F238E27FC236}">
                <a16:creationId xmlns:a16="http://schemas.microsoft.com/office/drawing/2014/main" id="{268593F6-D7E8-40B3-301A-D0A417CFE66B}"/>
              </a:ext>
            </a:extLst>
          </p:cNvPr>
          <p:cNvSpPr>
            <a:spLocks noChangeArrowheads="1"/>
          </p:cNvSpPr>
          <p:nvPr/>
        </p:nvSpPr>
        <p:spPr bwMode="auto">
          <a:xfrm>
            <a:off x="5614988" y="1392238"/>
            <a:ext cx="2859087" cy="4673600"/>
          </a:xfrm>
          <a:prstGeom prst="ellipse">
            <a:avLst/>
          </a:prstGeom>
          <a:noFill/>
          <a:ln w="19050">
            <a:solidFill>
              <a:srgbClr val="6650E8"/>
            </a:solidFill>
            <a:round/>
            <a:headEnd/>
            <a:tailEnd/>
          </a:ln>
        </p:spPr>
        <p:txBody>
          <a:bodyPr anchor="ctr"/>
          <a:lstStyle>
            <a:lvl1pPr defTabSz="912813"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1363" indent="-285750" defTabSz="912813"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1413" indent="-228600" defTabSz="912813"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5986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5813" indent="-228600" defTabSz="912813"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endParaRPr lang="ja-JP" altLang="en-US" sz="1846" u="sng">
              <a:solidFill>
                <a:srgbClr val="FF0000"/>
              </a:solidFill>
              <a:latin typeface="ＭＳ Ｐゴシック" panose="020B0600070205080204" pitchFamily="50" charset="-128"/>
            </a:endParaRPr>
          </a:p>
          <a:p>
            <a:pPr eaLnBrk="1" hangingPunct="1">
              <a:spcBef>
                <a:spcPct val="0"/>
              </a:spcBef>
              <a:buFontTx/>
              <a:buNone/>
              <a:defRPr/>
            </a:pPr>
            <a:r>
              <a:rPr lang="ja-JP" altLang="en-US" sz="2585" u="sng">
                <a:solidFill>
                  <a:srgbClr val="FF0000"/>
                </a:solidFill>
                <a:latin typeface="ＭＳ Ｐゴシック" panose="020B0600070205080204" pitchFamily="50" charset="-128"/>
              </a:rPr>
              <a:t>セルフ</a:t>
            </a:r>
          </a:p>
          <a:p>
            <a:pPr eaLnBrk="1" hangingPunct="1">
              <a:spcBef>
                <a:spcPct val="0"/>
              </a:spcBef>
              <a:buFontTx/>
              <a:buNone/>
              <a:defRPr/>
            </a:pPr>
            <a:r>
              <a:rPr lang="ja-JP" altLang="en-US" sz="2585" u="sng">
                <a:solidFill>
                  <a:srgbClr val="FF0000"/>
                </a:solidFill>
                <a:latin typeface="ＭＳ Ｐゴシック" panose="020B0600070205080204" pitchFamily="50" charset="-128"/>
              </a:rPr>
              <a:t>マネジメント</a:t>
            </a:r>
          </a:p>
        </p:txBody>
      </p:sp>
      <p:sp>
        <p:nvSpPr>
          <p:cNvPr id="2" name="円/楕円 1">
            <a:extLst>
              <a:ext uri="{FF2B5EF4-FFF2-40B4-BE49-F238E27FC236}">
                <a16:creationId xmlns:a16="http://schemas.microsoft.com/office/drawing/2014/main" id="{B975D7F5-89DF-1676-B647-8187740897A3}"/>
              </a:ext>
            </a:extLst>
          </p:cNvPr>
          <p:cNvSpPr/>
          <p:nvPr/>
        </p:nvSpPr>
        <p:spPr>
          <a:xfrm>
            <a:off x="5614988" y="969963"/>
            <a:ext cx="3344862" cy="5516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215" dirty="0">
              <a:solidFill>
                <a:schemeClr val="tx1"/>
              </a:solidFill>
              <a:latin typeface="+mn-ea"/>
            </a:endParaRPr>
          </a:p>
          <a:p>
            <a:pPr algn="ctr" eaLnBrk="1" hangingPunct="1">
              <a:defRPr/>
            </a:pPr>
            <a:endParaRPr lang="ja-JP" altLang="en-US" sz="2215" dirty="0">
              <a:solidFill>
                <a:schemeClr val="tx1"/>
              </a:solidFill>
              <a:latin typeface="+mn-ea"/>
            </a:endParaRPr>
          </a:p>
          <a:p>
            <a:pPr algn="ctr" eaLnBrk="1" hangingPunct="1">
              <a:defRPr/>
            </a:pPr>
            <a:endParaRPr lang="ja-JP" altLang="en-US" sz="2215" dirty="0">
              <a:solidFill>
                <a:schemeClr val="tx1"/>
              </a:solidFill>
              <a:latin typeface="+mn-ea"/>
            </a:endParaRPr>
          </a:p>
          <a:p>
            <a:pPr algn="ctr" eaLnBrk="1" hangingPunct="1">
              <a:defRPr/>
            </a:pPr>
            <a:r>
              <a:rPr lang="ja-JP" altLang="en-US" sz="2215" dirty="0">
                <a:solidFill>
                  <a:schemeClr val="tx1"/>
                </a:solidFill>
                <a:latin typeface="+mn-ea"/>
              </a:rPr>
              <a:t>　</a:t>
            </a:r>
            <a:r>
              <a:rPr lang="ja-JP" altLang="en-US" sz="2215" dirty="0">
                <a:solidFill>
                  <a:srgbClr val="C00000"/>
                </a:solidFill>
                <a:latin typeface="+mn-ea"/>
              </a:rPr>
              <a:t>権利擁護支援</a:t>
            </a:r>
          </a:p>
        </p:txBody>
      </p:sp>
      <p:sp>
        <p:nvSpPr>
          <p:cNvPr id="46091" name="スライド番号プレースホルダー 2">
            <a:extLst>
              <a:ext uri="{FF2B5EF4-FFF2-40B4-BE49-F238E27FC236}">
                <a16:creationId xmlns:a16="http://schemas.microsoft.com/office/drawing/2014/main" id="{7F1F1D23-3EC0-B4E3-7945-B8C0BA5A46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13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4213" indent="-263525" defTabSz="8413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052513" indent="-209550" defTabSz="8413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74788" indent="-209550" defTabSz="8413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897063" indent="-209550" defTabSz="8413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54263" indent="-209550" defTabSz="8413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11463" indent="-209550" defTabSz="8413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68663" indent="-209550" defTabSz="8413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25863" indent="-209550" defTabSz="8413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A4F6C77-D1B9-49A6-90EF-ABF783E0746E}" type="slidenum">
              <a:rPr lang="ja-JP" altLang="en-US" sz="1200" smtClean="0"/>
              <a:pPr>
                <a:spcBef>
                  <a:spcPct val="0"/>
                </a:spcBef>
                <a:buFontTx/>
                <a:buNone/>
              </a:pPr>
              <a:t>28</a:t>
            </a:fld>
            <a:endParaRPr lang="ja-JP" altLang="en-US" sz="1200"/>
          </a:p>
        </p:txBody>
      </p:sp>
      <p:sp>
        <p:nvSpPr>
          <p:cNvPr id="3" name="テキスト ボックス 2">
            <a:extLst>
              <a:ext uri="{FF2B5EF4-FFF2-40B4-BE49-F238E27FC236}">
                <a16:creationId xmlns:a16="http://schemas.microsoft.com/office/drawing/2014/main" id="{C125D69A-5927-4137-7AAA-072CF5987E80}"/>
              </a:ext>
            </a:extLst>
          </p:cNvPr>
          <p:cNvSpPr txBox="1">
            <a:spLocks noChangeArrowheads="1"/>
          </p:cNvSpPr>
          <p:nvPr/>
        </p:nvSpPr>
        <p:spPr bwMode="auto">
          <a:xfrm>
            <a:off x="468313" y="5888038"/>
            <a:ext cx="57324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u="sng">
                <a:solidFill>
                  <a:srgbClr val="6600FF"/>
                </a:solidFill>
              </a:rPr>
              <a:t>セルフマネジメント　≠　セルフプラン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gtEl>
                                        <p:attrNameLst>
                                          <p:attrName>ppt_x</p:attrName>
                                          <p:attrName>ppt_y</p:attrName>
                                        </p:attrNameLst>
                                      </p:cBhvr>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wipe(down)">
                                      <p:cBhvr>
                                        <p:cTn id="15" dur="580">
                                          <p:stCondLst>
                                            <p:cond delay="0"/>
                                          </p:stCondLst>
                                        </p:cTn>
                                        <p:tgtEl>
                                          <p:spTgt spid="11267"/>
                                        </p:tgtEl>
                                      </p:cBhvr>
                                    </p:animEffect>
                                    <p:anim calcmode="lin" valueType="num">
                                      <p:cBhvr>
                                        <p:cTn id="16"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21" dur="26">
                                          <p:stCondLst>
                                            <p:cond delay="650"/>
                                          </p:stCondLst>
                                        </p:cTn>
                                        <p:tgtEl>
                                          <p:spTgt spid="11267"/>
                                        </p:tgtEl>
                                      </p:cBhvr>
                                      <p:to x="100000" y="60000"/>
                                    </p:animScale>
                                    <p:animScale>
                                      <p:cBhvr>
                                        <p:cTn id="22" dur="166" decel="50000">
                                          <p:stCondLst>
                                            <p:cond delay="676"/>
                                          </p:stCondLst>
                                        </p:cTn>
                                        <p:tgtEl>
                                          <p:spTgt spid="11267"/>
                                        </p:tgtEl>
                                      </p:cBhvr>
                                      <p:to x="100000" y="100000"/>
                                    </p:animScale>
                                    <p:animScale>
                                      <p:cBhvr>
                                        <p:cTn id="23" dur="26">
                                          <p:stCondLst>
                                            <p:cond delay="1312"/>
                                          </p:stCondLst>
                                        </p:cTn>
                                        <p:tgtEl>
                                          <p:spTgt spid="11267"/>
                                        </p:tgtEl>
                                      </p:cBhvr>
                                      <p:to x="100000" y="80000"/>
                                    </p:animScale>
                                    <p:animScale>
                                      <p:cBhvr>
                                        <p:cTn id="24" dur="166" decel="50000">
                                          <p:stCondLst>
                                            <p:cond delay="1338"/>
                                          </p:stCondLst>
                                        </p:cTn>
                                        <p:tgtEl>
                                          <p:spTgt spid="11267"/>
                                        </p:tgtEl>
                                      </p:cBhvr>
                                      <p:to x="100000" y="100000"/>
                                    </p:animScale>
                                    <p:animScale>
                                      <p:cBhvr>
                                        <p:cTn id="25" dur="26">
                                          <p:stCondLst>
                                            <p:cond delay="1642"/>
                                          </p:stCondLst>
                                        </p:cTn>
                                        <p:tgtEl>
                                          <p:spTgt spid="11267"/>
                                        </p:tgtEl>
                                      </p:cBhvr>
                                      <p:to x="100000" y="90000"/>
                                    </p:animScale>
                                    <p:animScale>
                                      <p:cBhvr>
                                        <p:cTn id="26" dur="166" decel="50000">
                                          <p:stCondLst>
                                            <p:cond delay="1668"/>
                                          </p:stCondLst>
                                        </p:cTn>
                                        <p:tgtEl>
                                          <p:spTgt spid="11267"/>
                                        </p:tgtEl>
                                      </p:cBhvr>
                                      <p:to x="100000" y="100000"/>
                                    </p:animScale>
                                    <p:animScale>
                                      <p:cBhvr>
                                        <p:cTn id="27" dur="26">
                                          <p:stCondLst>
                                            <p:cond delay="1808"/>
                                          </p:stCondLst>
                                        </p:cTn>
                                        <p:tgtEl>
                                          <p:spTgt spid="11267"/>
                                        </p:tgtEl>
                                      </p:cBhvr>
                                      <p:to x="100000" y="95000"/>
                                    </p:animScale>
                                    <p:animScale>
                                      <p:cBhvr>
                                        <p:cTn id="28" dur="166" decel="50000">
                                          <p:stCondLst>
                                            <p:cond delay="1834"/>
                                          </p:stCondLst>
                                        </p:cTn>
                                        <p:tgtEl>
                                          <p:spTgt spid="11267"/>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274"/>
                                        </p:tgtEl>
                                        <p:attrNameLst>
                                          <p:attrName>style.visibility</p:attrName>
                                        </p:attrNameLst>
                                      </p:cBhvr>
                                      <p:to>
                                        <p:strVal val="visible"/>
                                      </p:to>
                                    </p:set>
                                    <p:animEffect transition="in" filter="fade">
                                      <p:cBhvr>
                                        <p:cTn id="33" dur="1000"/>
                                        <p:tgtEl>
                                          <p:spTgt spid="11274"/>
                                        </p:tgtEl>
                                      </p:cBhvr>
                                    </p:animEffect>
                                    <p:anim calcmode="lin" valueType="num">
                                      <p:cBhvr>
                                        <p:cTn id="34" dur="1000" fill="hold"/>
                                        <p:tgtEl>
                                          <p:spTgt spid="11274"/>
                                        </p:tgtEl>
                                        <p:attrNameLst>
                                          <p:attrName>ppt_x</p:attrName>
                                        </p:attrNameLst>
                                      </p:cBhvr>
                                      <p:tavLst>
                                        <p:tav tm="0">
                                          <p:val>
                                            <p:strVal val="#ppt_x"/>
                                          </p:val>
                                        </p:tav>
                                        <p:tav tm="100000">
                                          <p:val>
                                            <p:strVal val="#ppt_x"/>
                                          </p:val>
                                        </p:tav>
                                      </p:tavLst>
                                    </p:anim>
                                    <p:anim calcmode="lin" valueType="num">
                                      <p:cBhvr>
                                        <p:cTn id="35"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268"/>
                                        </p:tgtEl>
                                        <p:attrNameLst>
                                          <p:attrName>style.visibility</p:attrName>
                                        </p:attrNameLst>
                                      </p:cBhvr>
                                      <p:to>
                                        <p:strVal val="visible"/>
                                      </p:to>
                                    </p:set>
                                    <p:animEffect transition="in" filter="fade">
                                      <p:cBhvr>
                                        <p:cTn id="40" dur="1000"/>
                                        <p:tgtEl>
                                          <p:spTgt spid="11268"/>
                                        </p:tgtEl>
                                      </p:cBhvr>
                                    </p:animEffect>
                                    <p:anim calcmode="lin" valueType="num">
                                      <p:cBhvr>
                                        <p:cTn id="41" dur="1000" fill="hold"/>
                                        <p:tgtEl>
                                          <p:spTgt spid="11268"/>
                                        </p:tgtEl>
                                        <p:attrNameLst>
                                          <p:attrName>ppt_x</p:attrName>
                                        </p:attrNameLst>
                                      </p:cBhvr>
                                      <p:tavLst>
                                        <p:tav tm="0">
                                          <p:val>
                                            <p:strVal val="#ppt_x"/>
                                          </p:val>
                                        </p:tav>
                                        <p:tav tm="100000">
                                          <p:val>
                                            <p:strVal val="#ppt_x"/>
                                          </p:val>
                                        </p:tav>
                                      </p:tavLst>
                                    </p:anim>
                                    <p:anim calcmode="lin" valueType="num">
                                      <p:cBhvr>
                                        <p:cTn id="4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fltVal val="0"/>
                                          </p:val>
                                        </p:tav>
                                        <p:tav tm="100000">
                                          <p:val>
                                            <p:strVal val="#ppt_w"/>
                                          </p:val>
                                        </p:tav>
                                      </p:tavLst>
                                    </p:anim>
                                    <p:anim calcmode="lin" valueType="num">
                                      <p:cBhvr>
                                        <p:cTn id="55" dur="1000" fill="hold"/>
                                        <p:tgtEl>
                                          <p:spTgt spid="2"/>
                                        </p:tgtEl>
                                        <p:attrNameLst>
                                          <p:attrName>ppt_h</p:attrName>
                                        </p:attrNameLst>
                                      </p:cBhvr>
                                      <p:tavLst>
                                        <p:tav tm="0">
                                          <p:val>
                                            <p:fltVal val="0"/>
                                          </p:val>
                                        </p:tav>
                                        <p:tav tm="100000">
                                          <p:val>
                                            <p:strVal val="#ppt_h"/>
                                          </p:val>
                                        </p:tav>
                                      </p:tavLst>
                                    </p:anim>
                                    <p:anim calcmode="lin" valueType="num">
                                      <p:cBhvr>
                                        <p:cTn id="56" dur="1000" fill="hold"/>
                                        <p:tgtEl>
                                          <p:spTgt spid="2"/>
                                        </p:tgtEl>
                                        <p:attrNameLst>
                                          <p:attrName>style.rotation</p:attrName>
                                        </p:attrNameLst>
                                      </p:cBhvr>
                                      <p:tavLst>
                                        <p:tav tm="0">
                                          <p:val>
                                            <p:fltVal val="90"/>
                                          </p:val>
                                        </p:tav>
                                        <p:tav tm="100000">
                                          <p:val>
                                            <p:fltVal val="0"/>
                                          </p:val>
                                        </p:tav>
                                      </p:tavLst>
                                    </p:anim>
                                    <p:animEffect transition="in" filter="fade">
                                      <p:cBhvr>
                                        <p:cTn id="57" dur="10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580">
                                          <p:stCondLst>
                                            <p:cond delay="0"/>
                                          </p:stCondLst>
                                        </p:cTn>
                                        <p:tgtEl>
                                          <p:spTgt spid="3"/>
                                        </p:tgtEl>
                                      </p:cBhvr>
                                    </p:animEffect>
                                    <p:anim calcmode="lin" valueType="num">
                                      <p:cBhvr>
                                        <p:cTn id="6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gtEl>
                                      </p:cBhvr>
                                      <p:to x="100000" y="60000"/>
                                    </p:animScale>
                                    <p:animScale>
                                      <p:cBhvr>
                                        <p:cTn id="69" dur="166" decel="50000">
                                          <p:stCondLst>
                                            <p:cond delay="676"/>
                                          </p:stCondLst>
                                        </p:cTn>
                                        <p:tgtEl>
                                          <p:spTgt spid="3"/>
                                        </p:tgtEl>
                                      </p:cBhvr>
                                      <p:to x="100000" y="100000"/>
                                    </p:animScale>
                                    <p:animScale>
                                      <p:cBhvr>
                                        <p:cTn id="70" dur="26">
                                          <p:stCondLst>
                                            <p:cond delay="1312"/>
                                          </p:stCondLst>
                                        </p:cTn>
                                        <p:tgtEl>
                                          <p:spTgt spid="3"/>
                                        </p:tgtEl>
                                      </p:cBhvr>
                                      <p:to x="100000" y="80000"/>
                                    </p:animScale>
                                    <p:animScale>
                                      <p:cBhvr>
                                        <p:cTn id="71" dur="166" decel="50000">
                                          <p:stCondLst>
                                            <p:cond delay="1338"/>
                                          </p:stCondLst>
                                        </p:cTn>
                                        <p:tgtEl>
                                          <p:spTgt spid="3"/>
                                        </p:tgtEl>
                                      </p:cBhvr>
                                      <p:to x="100000" y="100000"/>
                                    </p:animScale>
                                    <p:animScale>
                                      <p:cBhvr>
                                        <p:cTn id="72" dur="26">
                                          <p:stCondLst>
                                            <p:cond delay="1642"/>
                                          </p:stCondLst>
                                        </p:cTn>
                                        <p:tgtEl>
                                          <p:spTgt spid="3"/>
                                        </p:tgtEl>
                                      </p:cBhvr>
                                      <p:to x="100000" y="90000"/>
                                    </p:animScale>
                                    <p:animScale>
                                      <p:cBhvr>
                                        <p:cTn id="73" dur="166" decel="50000">
                                          <p:stCondLst>
                                            <p:cond delay="1668"/>
                                          </p:stCondLst>
                                        </p:cTn>
                                        <p:tgtEl>
                                          <p:spTgt spid="3"/>
                                        </p:tgtEl>
                                      </p:cBhvr>
                                      <p:to x="100000" y="100000"/>
                                    </p:animScale>
                                    <p:animScale>
                                      <p:cBhvr>
                                        <p:cTn id="74" dur="26">
                                          <p:stCondLst>
                                            <p:cond delay="1808"/>
                                          </p:stCondLst>
                                        </p:cTn>
                                        <p:tgtEl>
                                          <p:spTgt spid="3"/>
                                        </p:tgtEl>
                                      </p:cBhvr>
                                      <p:to x="100000" y="95000"/>
                                    </p:animScale>
                                    <p:animScale>
                                      <p:cBhvr>
                                        <p:cTn id="7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8" grpId="0" animBg="1"/>
      <p:bldP spid="9" grpId="0" animBg="1"/>
      <p:bldP spid="11274" grpId="0" animBg="1"/>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971DE8C-2CE6-7ACE-4B5A-462DE780C466}"/>
              </a:ext>
            </a:extLst>
          </p:cNvPr>
          <p:cNvSpPr>
            <a:spLocks noGrp="1" noChangeArrowheads="1"/>
          </p:cNvSpPr>
          <p:nvPr>
            <p:ph type="title"/>
          </p:nvPr>
        </p:nvSpPr>
        <p:spPr>
          <a:xfrm>
            <a:off x="384175" y="144463"/>
            <a:ext cx="8229600" cy="2447925"/>
          </a:xfrm>
        </p:spPr>
        <p:txBody>
          <a:bodyPr/>
          <a:lstStyle/>
          <a:p>
            <a:pPr eaLnBrk="1" hangingPunct="1"/>
            <a:r>
              <a:rPr lang="ja-JP" altLang="en-US">
                <a:solidFill>
                  <a:srgbClr val="0066FF"/>
                </a:solidFill>
              </a:rPr>
              <a:t>すなわち　障害があっても</a:t>
            </a:r>
            <a:br>
              <a:rPr lang="ja-JP" altLang="en-US">
                <a:solidFill>
                  <a:srgbClr val="0066FF"/>
                </a:solidFill>
              </a:rPr>
            </a:br>
            <a:r>
              <a:rPr lang="ja-JP" altLang="en-US">
                <a:solidFill>
                  <a:srgbClr val="0066FF"/>
                </a:solidFill>
              </a:rPr>
              <a:t>その人らしい暮らしが</a:t>
            </a:r>
            <a:br>
              <a:rPr lang="ja-JP" altLang="en-US">
                <a:solidFill>
                  <a:srgbClr val="0066FF"/>
                </a:solidFill>
              </a:rPr>
            </a:br>
            <a:r>
              <a:rPr lang="ja-JP" altLang="en-US">
                <a:solidFill>
                  <a:srgbClr val="0066FF"/>
                </a:solidFill>
              </a:rPr>
              <a:t>実現できるように</a:t>
            </a:r>
          </a:p>
        </p:txBody>
      </p:sp>
      <p:sp>
        <p:nvSpPr>
          <p:cNvPr id="4" name="Rectangle 3">
            <a:extLst>
              <a:ext uri="{FF2B5EF4-FFF2-40B4-BE49-F238E27FC236}">
                <a16:creationId xmlns:a16="http://schemas.microsoft.com/office/drawing/2014/main" id="{484679B2-E414-9D6B-1257-0FA13924FD71}"/>
              </a:ext>
            </a:extLst>
          </p:cNvPr>
          <p:cNvSpPr txBox="1">
            <a:spLocks noChangeArrowheads="1"/>
          </p:cNvSpPr>
          <p:nvPr/>
        </p:nvSpPr>
        <p:spPr bwMode="auto">
          <a:xfrm>
            <a:off x="446088" y="2708275"/>
            <a:ext cx="8229600" cy="3889375"/>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lnSpc>
                <a:spcPct val="90000"/>
              </a:lnSpc>
              <a:buFontTx/>
              <a:buNone/>
              <a:defRPr/>
            </a:pPr>
            <a:r>
              <a:rPr lang="ja-JP" altLang="en-US" sz="4800" b="0" kern="0" dirty="0"/>
              <a:t>どこで　誰と　暮らすか</a:t>
            </a:r>
          </a:p>
          <a:p>
            <a:pPr algn="ctr" eaLnBrk="1" hangingPunct="1">
              <a:lnSpc>
                <a:spcPct val="90000"/>
              </a:lnSpc>
              <a:buFontTx/>
              <a:buNone/>
              <a:defRPr/>
            </a:pPr>
            <a:r>
              <a:rPr lang="ja-JP" altLang="en-US" sz="4800" b="0" kern="0" dirty="0"/>
              <a:t>どんな暮らしをしていくのか</a:t>
            </a:r>
          </a:p>
          <a:p>
            <a:pPr algn="ctr" eaLnBrk="1" hangingPunct="1">
              <a:lnSpc>
                <a:spcPct val="90000"/>
              </a:lnSpc>
              <a:buFontTx/>
              <a:buNone/>
              <a:defRPr/>
            </a:pPr>
            <a:r>
              <a:rPr lang="ja-JP" altLang="en-US" sz="4800" b="0" kern="0" dirty="0"/>
              <a:t>その人らしい暮らしを</a:t>
            </a:r>
          </a:p>
          <a:p>
            <a:pPr algn="ctr" eaLnBrk="1" hangingPunct="1">
              <a:lnSpc>
                <a:spcPct val="90000"/>
              </a:lnSpc>
              <a:buFontTx/>
              <a:buNone/>
              <a:defRPr/>
            </a:pPr>
            <a:r>
              <a:rPr lang="ja-JP" altLang="en-US" sz="4800" b="0" kern="0" dirty="0"/>
              <a:t>実現していくための</a:t>
            </a:r>
          </a:p>
          <a:p>
            <a:pPr algn="ctr" eaLnBrk="1" hangingPunct="1">
              <a:lnSpc>
                <a:spcPct val="90000"/>
              </a:lnSpc>
              <a:buFontTx/>
              <a:buNone/>
              <a:defRPr/>
            </a:pPr>
            <a:r>
              <a:rPr lang="ja-JP" altLang="en-US" sz="4800" b="0" kern="0" dirty="0"/>
              <a:t>お手伝い！</a:t>
            </a:r>
          </a:p>
        </p:txBody>
      </p:sp>
      <p:sp>
        <p:nvSpPr>
          <p:cNvPr id="18436" name="スライド番号プレースホルダー 1">
            <a:extLst>
              <a:ext uri="{FF2B5EF4-FFF2-40B4-BE49-F238E27FC236}">
                <a16:creationId xmlns:a16="http://schemas.microsoft.com/office/drawing/2014/main" id="{F5572CD8-F7A4-A5F6-647C-7E8907DF0D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7EEC18-F8F2-458A-9C5A-28BB8A9441ED}" type="slidenum">
              <a:rPr lang="en-US" altLang="ja-JP" smtClean="0"/>
              <a:pPr/>
              <a:t>29</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D07014C-CDA4-08A3-17AA-89FDBAD1DDBF}"/>
              </a:ext>
            </a:extLst>
          </p:cNvPr>
          <p:cNvSpPr>
            <a:spLocks noGrp="1" noChangeArrowheads="1"/>
          </p:cNvSpPr>
          <p:nvPr>
            <p:ph type="title"/>
          </p:nvPr>
        </p:nvSpPr>
        <p:spPr>
          <a:xfrm>
            <a:off x="395288" y="152400"/>
            <a:ext cx="8229600" cy="755650"/>
          </a:xfrm>
        </p:spPr>
        <p:txBody>
          <a:bodyPr/>
          <a:lstStyle/>
          <a:p>
            <a:pPr eaLnBrk="1" hangingPunct="1"/>
            <a:r>
              <a:rPr lang="ja-JP" altLang="en-US" sz="5400">
                <a:solidFill>
                  <a:srgbClr val="0066FF"/>
                </a:solidFill>
              </a:rPr>
              <a:t>私の職歴は・・・①</a:t>
            </a:r>
          </a:p>
        </p:txBody>
      </p:sp>
      <p:sp>
        <p:nvSpPr>
          <p:cNvPr id="10243" name="Rectangle 3">
            <a:extLst>
              <a:ext uri="{FF2B5EF4-FFF2-40B4-BE49-F238E27FC236}">
                <a16:creationId xmlns:a16="http://schemas.microsoft.com/office/drawing/2014/main" id="{6AA96022-9AC0-9CA1-BAC1-73CC63C12001}"/>
              </a:ext>
            </a:extLst>
          </p:cNvPr>
          <p:cNvSpPr>
            <a:spLocks noGrp="1" noChangeArrowheads="1"/>
          </p:cNvSpPr>
          <p:nvPr>
            <p:ph type="body" idx="1"/>
          </p:nvPr>
        </p:nvSpPr>
        <p:spPr>
          <a:xfrm>
            <a:off x="457200" y="1219200"/>
            <a:ext cx="8229600" cy="5264150"/>
          </a:xfrm>
        </p:spPr>
        <p:txBody>
          <a:bodyPr/>
          <a:lstStyle/>
          <a:p>
            <a:pPr eaLnBrk="1" hangingPunct="1">
              <a:lnSpc>
                <a:spcPct val="90000"/>
              </a:lnSpc>
              <a:buFontTx/>
              <a:buNone/>
            </a:pPr>
            <a:r>
              <a:rPr lang="ja-JP" altLang="en-US" sz="2800" dirty="0"/>
              <a:t>・大学卒業後・・・旧・知的障害者通所授産施設で勤務（１年）</a:t>
            </a:r>
          </a:p>
          <a:p>
            <a:pPr eaLnBrk="1" hangingPunct="1">
              <a:lnSpc>
                <a:spcPct val="90000"/>
              </a:lnSpc>
              <a:buFontTx/>
              <a:buNone/>
            </a:pPr>
            <a:r>
              <a:rPr lang="ja-JP" altLang="en-US" sz="2800" dirty="0"/>
              <a:t>・自立生活センターメインストリーム協会で勤務</a:t>
            </a:r>
            <a:r>
              <a:rPr lang="ja-JP" altLang="en-US" sz="1200" b="1" u="sng" dirty="0">
                <a:effectLst>
                  <a:outerShdw blurRad="38100" dist="38100" dir="2700000" algn="tl">
                    <a:srgbClr val="000000">
                      <a:alpha val="43137"/>
                    </a:srgbClr>
                  </a:outerShdw>
                </a:effectLst>
              </a:rPr>
              <a:t>（９２年～１２年）</a:t>
            </a:r>
            <a:endParaRPr lang="en-US" altLang="ja-JP" sz="2800" b="1" u="sng" dirty="0">
              <a:effectLst>
                <a:outerShdw blurRad="38100" dist="38100" dir="2700000" algn="tl">
                  <a:srgbClr val="000000">
                    <a:alpha val="43137"/>
                  </a:srgbClr>
                </a:outerShdw>
              </a:effectLst>
            </a:endParaRPr>
          </a:p>
          <a:p>
            <a:pPr eaLnBrk="1" hangingPunct="1">
              <a:lnSpc>
                <a:spcPct val="90000"/>
              </a:lnSpc>
              <a:buFontTx/>
              <a:buNone/>
            </a:pPr>
            <a:r>
              <a:rPr lang="ja-JP" altLang="en-US" sz="2800" dirty="0">
                <a:solidFill>
                  <a:srgbClr val="FF0000"/>
                </a:solidFill>
              </a:rPr>
              <a:t>　 どんなに重度の障害があったとしても入所施設や病院で暮らすのではなく、地域でその人らしく暮らしていけるように、一人暮らしを実現していけるお手伝いをしていた。</a:t>
            </a:r>
          </a:p>
          <a:p>
            <a:pPr eaLnBrk="1" hangingPunct="1">
              <a:lnSpc>
                <a:spcPct val="90000"/>
              </a:lnSpc>
              <a:buFontTx/>
              <a:buNone/>
            </a:pPr>
            <a:r>
              <a:rPr lang="ja-JP" altLang="en-US" sz="2800" dirty="0"/>
              <a:t>・２００１年より、「西宮市障害者生活支援事業（相談支援事業の前身）」の管理者兼相談員となる。　</a:t>
            </a:r>
            <a:endParaRPr lang="en-US" altLang="ja-JP" sz="2800" dirty="0"/>
          </a:p>
          <a:p>
            <a:pPr eaLnBrk="1" hangingPunct="1">
              <a:lnSpc>
                <a:spcPct val="90000"/>
              </a:lnSpc>
              <a:buFontTx/>
              <a:buNone/>
            </a:pPr>
            <a:r>
              <a:rPr lang="ja-JP" altLang="en-US" sz="2800" dirty="0"/>
              <a:t>・２００８年、西宮市地域自立支援協議会会長（</a:t>
            </a:r>
            <a:r>
              <a:rPr lang="en-US" altLang="ja-JP" sz="2800" dirty="0"/>
              <a:t>10</a:t>
            </a:r>
            <a:r>
              <a:rPr lang="ja-JP" altLang="en-US" sz="2800" dirty="0"/>
              <a:t>年）</a:t>
            </a:r>
            <a:endParaRPr lang="en-US" altLang="ja-JP" sz="2800" dirty="0"/>
          </a:p>
          <a:p>
            <a:pPr eaLnBrk="1" hangingPunct="1">
              <a:lnSpc>
                <a:spcPct val="90000"/>
              </a:lnSpc>
              <a:buFontTx/>
              <a:buNone/>
            </a:pPr>
            <a:r>
              <a:rPr lang="ja-JP" altLang="en-US" sz="2800" dirty="0"/>
              <a:t>・</a:t>
            </a:r>
            <a:r>
              <a:rPr lang="ja-JP" altLang="en-US" sz="2800" b="1" u="sng" dirty="0"/>
              <a:t>２００８年より、厚生労働省 相談支援従事者指導者研修検討委員会委員（継続中）</a:t>
            </a:r>
          </a:p>
        </p:txBody>
      </p:sp>
      <p:sp>
        <p:nvSpPr>
          <p:cNvPr id="10244" name="スライド番号プレースホルダー 1">
            <a:extLst>
              <a:ext uri="{FF2B5EF4-FFF2-40B4-BE49-F238E27FC236}">
                <a16:creationId xmlns:a16="http://schemas.microsoft.com/office/drawing/2014/main" id="{BA32F034-8A25-1FC2-DA9F-418F23D81C4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sz="3200" b="1">
                <a:solidFill>
                  <a:schemeClr val="tx1"/>
                </a:solidFill>
                <a:latin typeface="Arial" panose="020B0604020202020204" pitchFamily="34" charset="0"/>
                <a:ea typeface="ＭＳ Ｐゴシック" panose="020B0600070205080204" pitchFamily="50" charset="-128"/>
              </a:defRPr>
            </a:lvl1pPr>
            <a:lvl2pPr defTabSz="912813">
              <a:defRPr kumimoji="1" sz="3200" b="1">
                <a:solidFill>
                  <a:schemeClr val="tx1"/>
                </a:solidFill>
                <a:latin typeface="Arial" panose="020B0604020202020204" pitchFamily="34" charset="0"/>
                <a:ea typeface="ＭＳ Ｐゴシック" panose="020B0600070205080204" pitchFamily="50" charset="-128"/>
              </a:defRPr>
            </a:lvl2pPr>
            <a:lvl3pPr defTabSz="912813">
              <a:defRPr kumimoji="1" sz="3200" b="1">
                <a:solidFill>
                  <a:schemeClr val="tx1"/>
                </a:solidFill>
                <a:latin typeface="Arial" panose="020B0604020202020204" pitchFamily="34" charset="0"/>
                <a:ea typeface="ＭＳ Ｐゴシック" panose="020B0600070205080204" pitchFamily="50" charset="-128"/>
              </a:defRPr>
            </a:lvl3pPr>
            <a:lvl4pPr defTabSz="912813">
              <a:defRPr kumimoji="1" sz="3200" b="1">
                <a:solidFill>
                  <a:schemeClr val="tx1"/>
                </a:solidFill>
                <a:latin typeface="Arial" panose="020B0604020202020204" pitchFamily="34" charset="0"/>
                <a:ea typeface="ＭＳ Ｐゴシック" panose="020B0600070205080204" pitchFamily="50" charset="-128"/>
              </a:defRPr>
            </a:lvl4pPr>
            <a:lvl5pPr defTabSz="912813">
              <a:defRPr kumimoji="1" sz="3200" b="1">
                <a:solidFill>
                  <a:schemeClr val="tx1"/>
                </a:solidFill>
                <a:latin typeface="Arial" panose="020B0604020202020204" pitchFamily="34" charset="0"/>
                <a:ea typeface="ＭＳ Ｐゴシック" panose="020B0600070205080204" pitchFamily="50" charset="-128"/>
              </a:defRPr>
            </a:lvl5pPr>
            <a:lvl6pPr marL="22844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6pPr>
            <a:lvl7pPr marL="27416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7pPr>
            <a:lvl8pPr marL="31988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8pPr>
            <a:lvl9pPr marL="36560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9pPr>
          </a:lstStyle>
          <a:p>
            <a:fld id="{838CBBEA-099B-47DA-A526-43C6931C61AD}" type="slidenum">
              <a:rPr lang="en-US" altLang="ja-JP" sz="1400" b="0">
                <a:latin typeface="Times New Roman" panose="02020603050405020304" pitchFamily="18" charset="0"/>
              </a:rPr>
              <a:pPr/>
              <a:t>3</a:t>
            </a:fld>
            <a:endParaRPr lang="en-US" altLang="ja-JP" sz="1400" b="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a:extLst>
              <a:ext uri="{FF2B5EF4-FFF2-40B4-BE49-F238E27FC236}">
                <a16:creationId xmlns:a16="http://schemas.microsoft.com/office/drawing/2014/main" id="{21B757AC-FFCB-E47D-0C2D-D3279DDECBD1}"/>
              </a:ext>
            </a:extLst>
          </p:cNvPr>
          <p:cNvSpPr>
            <a:spLocks noGrp="1" noRot="1" noChangeArrowheads="1"/>
          </p:cNvSpPr>
          <p:nvPr>
            <p:ph type="title"/>
          </p:nvPr>
        </p:nvSpPr>
        <p:spPr>
          <a:xfrm>
            <a:off x="420688" y="765175"/>
            <a:ext cx="8401050" cy="857250"/>
          </a:xfrm>
          <a:ln>
            <a:miter lim="800000"/>
            <a:headEnd/>
            <a:tailEnd/>
          </a:ln>
        </p:spPr>
        <p:txBody>
          <a:bodyPr>
            <a:normAutofit fontScale="90000"/>
          </a:bodyPr>
          <a:lstStyle/>
          <a:p>
            <a:pPr>
              <a:defRPr/>
            </a:pPr>
            <a:r>
              <a:rPr lang="ja-JP" altLang="en-US" dirty="0">
                <a:latin typeface="ＭＳ Ｐゴシック" panose="020B0600070205080204" pitchFamily="50" charset="-128"/>
              </a:rPr>
              <a:t>　　　　　　　　</a:t>
            </a:r>
            <a:br>
              <a:rPr lang="ja-JP" altLang="en-US" dirty="0">
                <a:latin typeface="ＭＳ Ｐゴシック" panose="020B0600070205080204" pitchFamily="50" charset="-128"/>
              </a:rPr>
            </a:br>
            <a:br>
              <a:rPr lang="ja-JP" altLang="en-US" dirty="0">
                <a:latin typeface="ＭＳ Ｐゴシック" panose="020B0600070205080204" pitchFamily="50" charset="-128"/>
              </a:rPr>
            </a:br>
            <a:r>
              <a:rPr lang="ja-JP" altLang="en-US" dirty="0">
                <a:latin typeface="ＭＳ Ｐゴシック" panose="020B0600070205080204" pitchFamily="50" charset="-128"/>
              </a:rPr>
              <a:t>総合相談機能の必要性　　　　　</a:t>
            </a:r>
            <a:br>
              <a:rPr lang="ja-JP" altLang="en-US" dirty="0">
                <a:latin typeface="ＭＳ Ｐゴシック" panose="020B0600070205080204" pitchFamily="50" charset="-128"/>
              </a:rPr>
            </a:br>
            <a:r>
              <a:rPr lang="ja-JP" altLang="en-US" sz="2700" dirty="0">
                <a:latin typeface="ＭＳ Ｐゴシック" panose="020B0600070205080204" pitchFamily="50" charset="-128"/>
              </a:rPr>
              <a:t>ワンストップ・包括支援の必要性</a:t>
            </a:r>
            <a:br>
              <a:rPr lang="ja-JP" altLang="en-US" dirty="0">
                <a:latin typeface="ＭＳ Ｐゴシック" panose="020B0600070205080204" pitchFamily="50" charset="-128"/>
              </a:rPr>
            </a:br>
            <a:br>
              <a:rPr lang="ja-JP" altLang="en-US" sz="2025" dirty="0">
                <a:latin typeface="ＭＳ Ｐゴシック" panose="020B0600070205080204" pitchFamily="50" charset="-128"/>
              </a:rPr>
            </a:br>
            <a:r>
              <a:rPr lang="ja-JP" altLang="en-US" sz="2700" dirty="0">
                <a:latin typeface="ＭＳ Ｐゴシック" panose="020B0600070205080204" pitchFamily="50" charset="-128"/>
              </a:rPr>
              <a:t>　　　　　　</a:t>
            </a:r>
            <a:endParaRPr lang="ja-JP" altLang="en-US" dirty="0">
              <a:latin typeface="ＭＳ Ｐゴシック" panose="020B0600070205080204" pitchFamily="50" charset="-128"/>
            </a:endParaRPr>
          </a:p>
        </p:txBody>
      </p:sp>
      <p:sp>
        <p:nvSpPr>
          <p:cNvPr id="22531" name="テキスト ボックス 1">
            <a:extLst>
              <a:ext uri="{FF2B5EF4-FFF2-40B4-BE49-F238E27FC236}">
                <a16:creationId xmlns:a16="http://schemas.microsoft.com/office/drawing/2014/main" id="{0764087D-32DB-6943-C6A6-0AB52B6B333B}"/>
              </a:ext>
            </a:extLst>
          </p:cNvPr>
          <p:cNvSpPr txBox="1">
            <a:spLocks noChangeArrowheads="1"/>
          </p:cNvSpPr>
          <p:nvPr/>
        </p:nvSpPr>
        <p:spPr bwMode="auto">
          <a:xfrm>
            <a:off x="1808163" y="33575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en-US" sz="2400"/>
          </a:p>
        </p:txBody>
      </p:sp>
      <p:sp>
        <p:nvSpPr>
          <p:cNvPr id="22532" name="テキスト ボックス 2">
            <a:extLst>
              <a:ext uri="{FF2B5EF4-FFF2-40B4-BE49-F238E27FC236}">
                <a16:creationId xmlns:a16="http://schemas.microsoft.com/office/drawing/2014/main" id="{F29EFDFC-C5AB-8E74-6094-1D11CE54F163}"/>
              </a:ext>
            </a:extLst>
          </p:cNvPr>
          <p:cNvSpPr txBox="1">
            <a:spLocks noChangeArrowheads="1"/>
          </p:cNvSpPr>
          <p:nvPr/>
        </p:nvSpPr>
        <p:spPr bwMode="auto">
          <a:xfrm>
            <a:off x="895350" y="3890963"/>
            <a:ext cx="7277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2100">
                <a:latin typeface="ＭＳ Ｐゴシック" panose="020B0600070205080204" pitchFamily="50" charset="-128"/>
              </a:rPr>
              <a:t>今迄もこれからも資源はいつも</a:t>
            </a:r>
            <a:r>
              <a:rPr lang="ja-JP" altLang="en-US" sz="2100">
                <a:solidFill>
                  <a:srgbClr val="FF0000"/>
                </a:solidFill>
                <a:latin typeface="ＭＳ Ｐゴシック" panose="020B0600070205080204" pitchFamily="50" charset="-128"/>
              </a:rPr>
              <a:t>多様で・複雑で・分散化している</a:t>
            </a:r>
            <a:endParaRPr lang="ja-JP" altLang="en-US" sz="2100">
              <a:latin typeface="ＭＳ Ｐゴシック" panose="020B0600070205080204" pitchFamily="50" charset="-128"/>
            </a:endParaRPr>
          </a:p>
          <a:p>
            <a:pPr algn="ctr"/>
            <a:r>
              <a:rPr lang="ja-JP" altLang="en-US" sz="2400">
                <a:latin typeface="ＭＳ Ｐゴシック" panose="020B0600070205080204" pitchFamily="50" charset="-128"/>
              </a:rPr>
              <a:t>生活資源の分散化・法制度の分散化</a:t>
            </a:r>
          </a:p>
          <a:p>
            <a:pPr algn="ctr"/>
            <a:r>
              <a:rPr lang="ja-JP" altLang="en-US" sz="2400">
                <a:latin typeface="ＭＳ Ｐゴシック" panose="020B0600070205080204" pitchFamily="50" charset="-128"/>
              </a:rPr>
              <a:t>サービスの分散化・専門分化による専門機関の分散化</a:t>
            </a:r>
            <a:endParaRPr lang="ja-JP" altLang="en-US" sz="2700">
              <a:latin typeface="ＭＳ Ｐゴシック" panose="020B0600070205080204" pitchFamily="50" charset="-128"/>
            </a:endParaRPr>
          </a:p>
          <a:p>
            <a:pPr algn="ctr"/>
            <a:r>
              <a:rPr lang="ja-JP" altLang="en-US" sz="2400">
                <a:solidFill>
                  <a:srgbClr val="FF0000"/>
                </a:solidFill>
                <a:latin typeface="ＭＳ Ｐゴシック" panose="020B0600070205080204" pitchFamily="50" charset="-128"/>
              </a:rPr>
              <a:t>「</a:t>
            </a:r>
            <a:r>
              <a:rPr lang="ja-JP" altLang="en-US" sz="2700">
                <a:solidFill>
                  <a:srgbClr val="FF0000"/>
                </a:solidFill>
                <a:latin typeface="ＭＳ Ｐゴシック" panose="020B0600070205080204" pitchFamily="50" charset="-128"/>
              </a:rPr>
              <a:t>相談」も分散化</a:t>
            </a:r>
          </a:p>
        </p:txBody>
      </p:sp>
      <p:sp>
        <p:nvSpPr>
          <p:cNvPr id="22533" name="テキスト ボックス 3">
            <a:extLst>
              <a:ext uri="{FF2B5EF4-FFF2-40B4-BE49-F238E27FC236}">
                <a16:creationId xmlns:a16="http://schemas.microsoft.com/office/drawing/2014/main" id="{7A157A2B-61D4-79D8-6219-E168F53608CC}"/>
              </a:ext>
            </a:extLst>
          </p:cNvPr>
          <p:cNvSpPr txBox="1">
            <a:spLocks noChangeArrowheads="1"/>
          </p:cNvSpPr>
          <p:nvPr/>
        </p:nvSpPr>
        <p:spPr bwMode="auto">
          <a:xfrm>
            <a:off x="365125" y="2060575"/>
            <a:ext cx="8426450" cy="1631950"/>
          </a:xfrm>
          <a:prstGeom prst="rect">
            <a:avLst/>
          </a:prstGeom>
          <a:noFill/>
          <a:ln w="9525">
            <a:solidFill>
              <a:srgbClr val="3C8CE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sz="2400"/>
              <a:t>障害や病気のある人や家族には困っている人たちがいる</a:t>
            </a:r>
          </a:p>
          <a:p>
            <a:pPr algn="ctr"/>
            <a:r>
              <a:rPr lang="ja-JP" altLang="en-US" sz="1600"/>
              <a:t>一度の相談だけでいい人と継続的に相談支援する人がいる</a:t>
            </a:r>
            <a:endParaRPr lang="ja-JP" altLang="en-US" sz="2400"/>
          </a:p>
          <a:p>
            <a:pPr algn="ctr"/>
            <a:r>
              <a:rPr lang="ja-JP" altLang="en-US" sz="2000">
                <a:solidFill>
                  <a:srgbClr val="3762AF"/>
                </a:solidFill>
              </a:rPr>
              <a:t>地域で生活を続けるには寄り添ってくれる相談者が必要</a:t>
            </a:r>
          </a:p>
          <a:p>
            <a:pPr algn="ctr"/>
            <a:r>
              <a:rPr lang="ja-JP" altLang="en-US" sz="2000">
                <a:solidFill>
                  <a:srgbClr val="3762AF"/>
                </a:solidFill>
              </a:rPr>
              <a:t>過去の入所・入院者の中には地域で普通に暮らしたい人がいる</a:t>
            </a:r>
          </a:p>
          <a:p>
            <a:pPr algn="ctr"/>
            <a:r>
              <a:rPr lang="ja-JP" altLang="en-US" sz="2000">
                <a:solidFill>
                  <a:srgbClr val="3762AF"/>
                </a:solidFill>
              </a:rPr>
              <a:t>地域では多様な生活資源が分散化しているので</a:t>
            </a:r>
            <a:r>
              <a:rPr lang="ja-JP" altLang="en-US" sz="2000">
                <a:solidFill>
                  <a:srgbClr val="FF0000"/>
                </a:solidFill>
              </a:rPr>
              <a:t>本人に統合する相談が必要</a:t>
            </a:r>
          </a:p>
        </p:txBody>
      </p:sp>
      <p:sp>
        <p:nvSpPr>
          <p:cNvPr id="22534" name="テキスト ボックス 5">
            <a:extLst>
              <a:ext uri="{FF2B5EF4-FFF2-40B4-BE49-F238E27FC236}">
                <a16:creationId xmlns:a16="http://schemas.microsoft.com/office/drawing/2014/main" id="{4E467896-C09F-309F-7EE7-D01E01132695}"/>
              </a:ext>
            </a:extLst>
          </p:cNvPr>
          <p:cNvSpPr txBox="1">
            <a:spLocks noChangeArrowheads="1"/>
          </p:cNvSpPr>
          <p:nvPr/>
        </p:nvSpPr>
        <p:spPr bwMode="auto">
          <a:xfrm>
            <a:off x="884238" y="5630863"/>
            <a:ext cx="7504112" cy="461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ja-JP" altLang="en-US" sz="2400">
                <a:solidFill>
                  <a:srgbClr val="FF0000"/>
                </a:solidFill>
                <a:latin typeface="ＭＳ Ｐゴシック" panose="020B0600070205080204" pitchFamily="50" charset="-128"/>
              </a:rPr>
              <a:t>ゆえに、ワンストップで総合的な相談支援が必要となった</a:t>
            </a:r>
          </a:p>
        </p:txBody>
      </p:sp>
      <p:sp>
        <p:nvSpPr>
          <p:cNvPr id="22535" name="テキスト ボックス 7">
            <a:extLst>
              <a:ext uri="{FF2B5EF4-FFF2-40B4-BE49-F238E27FC236}">
                <a16:creationId xmlns:a16="http://schemas.microsoft.com/office/drawing/2014/main" id="{6007A5BA-BABC-2C3B-57B6-939CBC8D29F4}"/>
              </a:ext>
            </a:extLst>
          </p:cNvPr>
          <p:cNvSpPr txBox="1">
            <a:spLocks noChangeArrowheads="1"/>
          </p:cNvSpPr>
          <p:nvPr/>
        </p:nvSpPr>
        <p:spPr bwMode="auto">
          <a:xfrm>
            <a:off x="1493838" y="404813"/>
            <a:ext cx="6164262" cy="508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700"/>
              <a:t>相談支援とは　　相談支援専門員とは</a:t>
            </a:r>
          </a:p>
        </p:txBody>
      </p:sp>
      <p:sp>
        <p:nvSpPr>
          <p:cNvPr id="9" name="テキスト ボックス 8">
            <a:extLst>
              <a:ext uri="{FF2B5EF4-FFF2-40B4-BE49-F238E27FC236}">
                <a16:creationId xmlns:a16="http://schemas.microsoft.com/office/drawing/2014/main" id="{7E440637-0467-912F-3E72-A861749DBCB1}"/>
              </a:ext>
            </a:extLst>
          </p:cNvPr>
          <p:cNvSpPr txBox="1"/>
          <p:nvPr/>
        </p:nvSpPr>
        <p:spPr>
          <a:xfrm>
            <a:off x="179388" y="6438900"/>
            <a:ext cx="8640762" cy="254000"/>
          </a:xfrm>
          <a:prstGeom prst="rect">
            <a:avLst/>
          </a:prstGeom>
          <a:noFill/>
        </p:spPr>
        <p:txBody>
          <a:bodyPr>
            <a:spAutoFit/>
          </a:bodyPr>
          <a:lstStyle/>
          <a:p>
            <a:pPr>
              <a:defRPr/>
            </a:pPr>
            <a:r>
              <a:rPr lang="ja-JP" altLang="en-US" sz="1050" dirty="0"/>
              <a:t>　</a:t>
            </a:r>
            <a:r>
              <a:rPr lang="en-US" altLang="ja-JP" sz="1050" dirty="0"/>
              <a:t>2018</a:t>
            </a:r>
            <a:r>
              <a:rPr lang="zh-TW" altLang="en-US" sz="1050" dirty="0"/>
              <a:t>年度　</a:t>
            </a:r>
            <a:r>
              <a:rPr lang="ja-JP" altLang="en-US" sz="1050" dirty="0"/>
              <a:t>障害者総合福祉推進事業　相談支援従事者研修ガイドラインの作成及び普及事業　「相談支援の目的」　門屋充郎氏　資料</a:t>
            </a:r>
          </a:p>
        </p:txBody>
      </p:sp>
      <p:sp>
        <p:nvSpPr>
          <p:cNvPr id="2" name="スライド番号プレースホルダー 1">
            <a:extLst>
              <a:ext uri="{FF2B5EF4-FFF2-40B4-BE49-F238E27FC236}">
                <a16:creationId xmlns:a16="http://schemas.microsoft.com/office/drawing/2014/main" id="{C45AB061-BB5B-339E-428F-2F61AF5C6347}"/>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30</a:t>
            </a:fld>
            <a:endParaRPr lang="en-US" altLang="ja-JP"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6E6A83-A064-BD92-B54E-5F4720C5F5D7}"/>
              </a:ext>
            </a:extLst>
          </p:cNvPr>
          <p:cNvSpPr>
            <a:spLocks noGrp="1" noChangeArrowheads="1"/>
          </p:cNvSpPr>
          <p:nvPr>
            <p:ph type="title"/>
          </p:nvPr>
        </p:nvSpPr>
        <p:spPr>
          <a:xfrm>
            <a:off x="457200" y="260350"/>
            <a:ext cx="8229600" cy="914400"/>
          </a:xfrm>
          <a:solidFill>
            <a:schemeClr val="accent1"/>
          </a:solidFill>
        </p:spPr>
        <p:txBody>
          <a:bodyPr/>
          <a:lstStyle/>
          <a:p>
            <a:pPr eaLnBrk="1" hangingPunct="1"/>
            <a:r>
              <a:rPr lang="ja-JP" altLang="en-US" sz="3600" b="1"/>
              <a:t>障害者総合支援法　第１条　目的</a:t>
            </a:r>
          </a:p>
        </p:txBody>
      </p:sp>
      <p:sp>
        <p:nvSpPr>
          <p:cNvPr id="23555" name="Rectangle 3">
            <a:extLst>
              <a:ext uri="{FF2B5EF4-FFF2-40B4-BE49-F238E27FC236}">
                <a16:creationId xmlns:a16="http://schemas.microsoft.com/office/drawing/2014/main" id="{D3E08218-619E-6D4A-BD54-037E14F244DD}"/>
              </a:ext>
            </a:extLst>
          </p:cNvPr>
          <p:cNvSpPr>
            <a:spLocks noGrp="1" noChangeArrowheads="1"/>
          </p:cNvSpPr>
          <p:nvPr>
            <p:ph type="body" idx="1"/>
          </p:nvPr>
        </p:nvSpPr>
        <p:spPr>
          <a:xfrm>
            <a:off x="381000" y="1268413"/>
            <a:ext cx="8280400" cy="5400675"/>
          </a:xfrm>
        </p:spPr>
        <p:txBody>
          <a:bodyPr/>
          <a:lstStyle/>
          <a:p>
            <a:pPr marL="0" indent="0">
              <a:buFontTx/>
              <a:buNone/>
            </a:pPr>
            <a:r>
              <a:rPr lang="ja-JP" altLang="en-US" dirty="0"/>
              <a:t>　この法律は、障害者基本法その他障害者及び障害児の福祉に関する法律と相まって、</a:t>
            </a:r>
            <a:r>
              <a:rPr lang="ja-JP" altLang="en-US" u="sng" dirty="0">
                <a:solidFill>
                  <a:srgbClr val="FF0000"/>
                </a:solidFill>
              </a:rPr>
              <a:t>障害者及び障害児が基本的人権を享有する個人としての尊厳にふさわしい</a:t>
            </a:r>
            <a:r>
              <a:rPr lang="ja-JP" altLang="en-US" b="1" u="sng" dirty="0">
                <a:solidFill>
                  <a:srgbClr val="0066FF"/>
                </a:solidFill>
              </a:rPr>
              <a:t>日常生活又は社会生活を営むこと</a:t>
            </a:r>
            <a:r>
              <a:rPr lang="ja-JP" altLang="en-US" u="sng" dirty="0"/>
              <a:t>ができるよう、</a:t>
            </a:r>
            <a:r>
              <a:rPr lang="ja-JP" altLang="en-US" dirty="0">
                <a:solidFill>
                  <a:srgbClr val="FF0000"/>
                </a:solidFill>
              </a:rPr>
              <a:t>必要な障害福祉サービスに係る給付、地域生活支援事業その他の支援を総合的に行い、</a:t>
            </a:r>
            <a:r>
              <a:rPr lang="ja-JP" altLang="en-US" dirty="0"/>
              <a:t>もって障害者及び障害児の福祉の増進を図るとともに、</a:t>
            </a:r>
            <a:r>
              <a:rPr lang="ja-JP" altLang="en-US" u="sng" dirty="0"/>
              <a:t>障害の有無にかかわらず</a:t>
            </a:r>
            <a:r>
              <a:rPr lang="ja-JP" altLang="en-US" b="1" u="sng" dirty="0">
                <a:solidFill>
                  <a:srgbClr val="FF0000"/>
                </a:solidFill>
              </a:rPr>
              <a:t>国民が相互に人格と個性を尊重し安心して暮らすことのできる地域社会の実現に寄与することを目的とする。</a:t>
            </a:r>
            <a:endParaRPr lang="ja-JP" altLang="en-US" sz="2000" b="1" u="sng" dirty="0">
              <a:solidFill>
                <a:srgbClr val="FF0000"/>
              </a:solidFill>
            </a:endParaRPr>
          </a:p>
        </p:txBody>
      </p:sp>
      <p:sp>
        <p:nvSpPr>
          <p:cNvPr id="23556" name="スライド番号プレースホルダー 1">
            <a:extLst>
              <a:ext uri="{FF2B5EF4-FFF2-40B4-BE49-F238E27FC236}">
                <a16:creationId xmlns:a16="http://schemas.microsoft.com/office/drawing/2014/main" id="{11641F83-8467-B8AC-8110-B6EAACD8C6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E7221C-EECF-419F-9B3E-A5178D185851}" type="slidenum">
              <a:rPr lang="en-US" altLang="ja-JP" sz="1400" smtClean="0"/>
              <a:pPr>
                <a:spcBef>
                  <a:spcPct val="0"/>
                </a:spcBef>
                <a:buFontTx/>
                <a:buNone/>
              </a:pPr>
              <a:t>31</a:t>
            </a:fld>
            <a:endParaRPr lang="en-US" altLang="ja-JP"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B7434F1-878D-735D-5520-4A35374C928E}"/>
              </a:ext>
            </a:extLst>
          </p:cNvPr>
          <p:cNvSpPr>
            <a:spLocks noGrp="1" noChangeArrowheads="1"/>
          </p:cNvSpPr>
          <p:nvPr>
            <p:ph type="title"/>
          </p:nvPr>
        </p:nvSpPr>
        <p:spPr>
          <a:xfrm>
            <a:off x="457200" y="117475"/>
            <a:ext cx="8229600" cy="1223963"/>
          </a:xfrm>
          <a:solidFill>
            <a:schemeClr val="accent1"/>
          </a:solidFill>
        </p:spPr>
        <p:txBody>
          <a:bodyPr/>
          <a:lstStyle/>
          <a:p>
            <a:pPr eaLnBrk="1" hangingPunct="1"/>
            <a:r>
              <a:rPr lang="ja-JP" altLang="en-US" sz="3600" b="1"/>
              <a:t>障害者総合支援法　第１条②</a:t>
            </a:r>
            <a:br>
              <a:rPr lang="en-US" altLang="ja-JP" sz="3600" b="1"/>
            </a:br>
            <a:r>
              <a:rPr lang="ja-JP" altLang="en-US" sz="3600" b="1"/>
              <a:t>　基本的理念</a:t>
            </a:r>
          </a:p>
        </p:txBody>
      </p:sp>
      <p:sp>
        <p:nvSpPr>
          <p:cNvPr id="24579" name="Rectangle 3">
            <a:extLst>
              <a:ext uri="{FF2B5EF4-FFF2-40B4-BE49-F238E27FC236}">
                <a16:creationId xmlns:a16="http://schemas.microsoft.com/office/drawing/2014/main" id="{C7EFDE54-D199-CBE9-0AAF-09048A58E6DB}"/>
              </a:ext>
            </a:extLst>
          </p:cNvPr>
          <p:cNvSpPr>
            <a:spLocks noGrp="1" noChangeArrowheads="1"/>
          </p:cNvSpPr>
          <p:nvPr>
            <p:ph type="body" idx="1"/>
          </p:nvPr>
        </p:nvSpPr>
        <p:spPr>
          <a:xfrm>
            <a:off x="381000" y="1268413"/>
            <a:ext cx="8280400" cy="5400675"/>
          </a:xfrm>
        </p:spPr>
        <p:txBody>
          <a:bodyPr/>
          <a:lstStyle/>
          <a:p>
            <a:pPr marL="0" indent="0">
              <a:buFontTx/>
              <a:buNone/>
            </a:pPr>
            <a:r>
              <a:rPr lang="ja-JP" altLang="en-US" sz="2400" dirty="0"/>
              <a:t>　障害者及び障害児が日常生活又は社会生活を営むための支援は、</a:t>
            </a:r>
            <a:r>
              <a:rPr lang="ja-JP" altLang="en-US" sz="2400" u="sng" dirty="0">
                <a:solidFill>
                  <a:srgbClr val="FF0000"/>
                </a:solidFill>
              </a:rPr>
              <a:t>全ての国民が、障害の有無にかかわらず</a:t>
            </a:r>
            <a:r>
              <a:rPr lang="ja-JP" altLang="en-US" sz="2400" dirty="0">
                <a:solidFill>
                  <a:srgbClr val="FF0000"/>
                </a:solidFill>
              </a:rPr>
              <a:t>、等しく基本的人権を享有するかけがえのない個人として尊重されるものであるとの理念にのっとり、</a:t>
            </a:r>
            <a:r>
              <a:rPr lang="ja-JP" altLang="en-US" sz="2400" b="1" u="sng" dirty="0">
                <a:solidFill>
                  <a:srgbClr val="FF0000"/>
                </a:solidFill>
              </a:rPr>
              <a:t>全ての国民が</a:t>
            </a:r>
            <a:r>
              <a:rPr lang="ja-JP" altLang="en-US" sz="2400" dirty="0">
                <a:solidFill>
                  <a:srgbClr val="FF0000"/>
                </a:solidFill>
              </a:rPr>
              <a:t>、障害の有無によって分け隔てられることなく、</a:t>
            </a:r>
            <a:r>
              <a:rPr lang="ja-JP" altLang="en-US" sz="2400" b="1" u="sng" dirty="0">
                <a:solidFill>
                  <a:srgbClr val="FF0000"/>
                </a:solidFill>
              </a:rPr>
              <a:t>相互に人格と個性を尊重し合いながら共生する社会を実現するため</a:t>
            </a:r>
            <a:r>
              <a:rPr lang="ja-JP" altLang="en-US" sz="2400" dirty="0"/>
              <a:t>、全ての障害者及び障害児が可能な限りその身近な場所において必要な日常生活又は社会生活を営むための支援を受けられることにより社会参加の機会が確保されること及びどこで誰と生活するかについての選択の機会が確保され、地域社会において他の人々と共生することを妨げられないこと並びに障害者及び障害児にとって日常生活又は社会生活を営む上で障壁となるような社会における事物、制度、慣行、観念その他一切のものの除去に資することを旨として、総合的かつ計画的に行わなければならない。</a:t>
            </a:r>
          </a:p>
          <a:p>
            <a:pPr marL="0" indent="0">
              <a:buFontTx/>
              <a:buNone/>
            </a:pPr>
            <a:br>
              <a:rPr lang="ja-JP" altLang="en-US" sz="2400" dirty="0"/>
            </a:br>
            <a:endParaRPr lang="ja-JP" altLang="en-US" sz="1600" b="1" u="sng" dirty="0">
              <a:solidFill>
                <a:srgbClr val="FF0000"/>
              </a:solidFill>
            </a:endParaRPr>
          </a:p>
        </p:txBody>
      </p:sp>
      <p:sp>
        <p:nvSpPr>
          <p:cNvPr id="24580" name="スライド番号プレースホルダー 1">
            <a:extLst>
              <a:ext uri="{FF2B5EF4-FFF2-40B4-BE49-F238E27FC236}">
                <a16:creationId xmlns:a16="http://schemas.microsoft.com/office/drawing/2014/main" id="{942C8E32-729E-6655-4FA4-B0666E5F02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F288567-FAA3-4AB0-BC84-C9335F85648B}" type="slidenum">
              <a:rPr lang="en-US" altLang="ja-JP" sz="1400" smtClean="0"/>
              <a:pPr>
                <a:spcBef>
                  <a:spcPct val="0"/>
                </a:spcBef>
                <a:buFontTx/>
                <a:buNone/>
              </a:pPr>
              <a:t>32</a:t>
            </a:fld>
            <a:endParaRPr lang="en-US" altLang="ja-JP"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1E7E0A7-EA47-D601-66D7-2D9CEB1D9F86}"/>
              </a:ext>
            </a:extLst>
          </p:cNvPr>
          <p:cNvSpPr>
            <a:spLocks noGrp="1" noChangeArrowheads="1"/>
          </p:cNvSpPr>
          <p:nvPr>
            <p:ph type="title"/>
          </p:nvPr>
        </p:nvSpPr>
        <p:spPr>
          <a:xfrm>
            <a:off x="457200" y="260350"/>
            <a:ext cx="8229600" cy="914400"/>
          </a:xfrm>
          <a:solidFill>
            <a:schemeClr val="accent1"/>
          </a:solidFill>
        </p:spPr>
        <p:txBody>
          <a:bodyPr/>
          <a:lstStyle/>
          <a:p>
            <a:pPr eaLnBrk="1" hangingPunct="1"/>
            <a:r>
              <a:rPr lang="ja-JP" altLang="en-US" sz="3600" b="1"/>
              <a:t>障害ってなに？　障害者ってどんな人？</a:t>
            </a:r>
          </a:p>
        </p:txBody>
      </p:sp>
      <p:sp>
        <p:nvSpPr>
          <p:cNvPr id="17411" name="Rectangle 3">
            <a:extLst>
              <a:ext uri="{FF2B5EF4-FFF2-40B4-BE49-F238E27FC236}">
                <a16:creationId xmlns:a16="http://schemas.microsoft.com/office/drawing/2014/main" id="{46FF18CF-BD6D-A6BF-179C-569D5C87AB45}"/>
              </a:ext>
            </a:extLst>
          </p:cNvPr>
          <p:cNvSpPr>
            <a:spLocks noGrp="1" noChangeArrowheads="1"/>
          </p:cNvSpPr>
          <p:nvPr>
            <p:ph type="body" idx="1"/>
          </p:nvPr>
        </p:nvSpPr>
        <p:spPr>
          <a:xfrm>
            <a:off x="250825" y="3141663"/>
            <a:ext cx="8713788" cy="2651125"/>
          </a:xfrm>
        </p:spPr>
        <p:txBody>
          <a:bodyPr/>
          <a:lstStyle/>
          <a:p>
            <a:pPr>
              <a:lnSpc>
                <a:spcPct val="80000"/>
              </a:lnSpc>
            </a:pPr>
            <a:r>
              <a:rPr lang="ja-JP" altLang="en-US" sz="2800" b="1"/>
              <a:t>本当は、それらの人たちが　地域の中で</a:t>
            </a:r>
          </a:p>
          <a:p>
            <a:pPr>
              <a:lnSpc>
                <a:spcPct val="80000"/>
              </a:lnSpc>
              <a:buFontTx/>
              <a:buNone/>
            </a:pPr>
            <a:r>
              <a:rPr lang="ja-JP" altLang="en-US" sz="2800" b="1"/>
              <a:t>　阻害され生きづらさなどを感じている状態のことをいう。</a:t>
            </a:r>
          </a:p>
          <a:p>
            <a:pPr>
              <a:lnSpc>
                <a:spcPct val="80000"/>
              </a:lnSpc>
              <a:buFontTx/>
              <a:buNone/>
            </a:pPr>
            <a:r>
              <a:rPr lang="ja-JP" altLang="en-US" sz="2800" b="1"/>
              <a:t>　　　また、地域社会の仕組みや</a:t>
            </a:r>
          </a:p>
          <a:p>
            <a:pPr>
              <a:lnSpc>
                <a:spcPct val="80000"/>
              </a:lnSpc>
              <a:buFontTx/>
              <a:buNone/>
            </a:pPr>
            <a:r>
              <a:rPr lang="ja-JP" altLang="en-US" sz="2800" b="1"/>
              <a:t>　　　　　</a:t>
            </a:r>
            <a:r>
              <a:rPr lang="ja-JP" altLang="en-US" sz="2800" b="1" u="sng">
                <a:solidFill>
                  <a:srgbClr val="0066FF"/>
                </a:solidFill>
              </a:rPr>
              <a:t>それらをつくってきた人たちの</a:t>
            </a:r>
          </a:p>
          <a:p>
            <a:pPr>
              <a:lnSpc>
                <a:spcPct val="80000"/>
              </a:lnSpc>
              <a:buFontTx/>
              <a:buNone/>
            </a:pPr>
            <a:r>
              <a:rPr lang="ja-JP" altLang="en-US" sz="2800" b="1">
                <a:solidFill>
                  <a:srgbClr val="0066FF"/>
                </a:solidFill>
              </a:rPr>
              <a:t>　　　　　　</a:t>
            </a:r>
            <a:r>
              <a:rPr lang="ja-JP" altLang="en-US" sz="2800" b="1" u="sng">
                <a:solidFill>
                  <a:srgbClr val="0066FF"/>
                </a:solidFill>
              </a:rPr>
              <a:t>意識（こころ）の中にこそ</a:t>
            </a:r>
          </a:p>
          <a:p>
            <a:pPr>
              <a:lnSpc>
                <a:spcPct val="80000"/>
              </a:lnSpc>
              <a:buFontTx/>
              <a:buNone/>
            </a:pPr>
            <a:r>
              <a:rPr lang="ja-JP" altLang="en-US" sz="2800" b="1">
                <a:solidFill>
                  <a:srgbClr val="0066FF"/>
                </a:solidFill>
              </a:rPr>
              <a:t>　　　　　　　　</a:t>
            </a:r>
            <a:r>
              <a:rPr lang="ja-JP" altLang="en-US" sz="2800" b="1" u="sng">
                <a:solidFill>
                  <a:srgbClr val="0066FF"/>
                </a:solidFill>
              </a:rPr>
              <a:t>真の「障害」が潜んでいる。</a:t>
            </a:r>
            <a:r>
              <a:rPr lang="ja-JP" altLang="en-US" sz="2800" b="1"/>
              <a:t>　（玉木の理解）</a:t>
            </a:r>
          </a:p>
          <a:p>
            <a:pPr marL="457200" lvl="1" indent="0" eaLnBrk="1" hangingPunct="1">
              <a:buFontTx/>
              <a:buNone/>
            </a:pPr>
            <a:endParaRPr lang="ja-JP" altLang="en-US" b="1"/>
          </a:p>
        </p:txBody>
      </p:sp>
      <p:sp>
        <p:nvSpPr>
          <p:cNvPr id="29700" name="スライド番号プレースホルダー 1">
            <a:extLst>
              <a:ext uri="{FF2B5EF4-FFF2-40B4-BE49-F238E27FC236}">
                <a16:creationId xmlns:a16="http://schemas.microsoft.com/office/drawing/2014/main" id="{79AF567E-DF5C-94D9-1467-CB951434E1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510BD8-30C3-4976-9EFE-07AB4CDF6844}" type="slidenum">
              <a:rPr lang="en-US" altLang="ja-JP" sz="1400" smtClean="0"/>
              <a:pPr>
                <a:spcBef>
                  <a:spcPct val="0"/>
                </a:spcBef>
                <a:buFontTx/>
                <a:buNone/>
              </a:pPr>
              <a:t>33</a:t>
            </a:fld>
            <a:endParaRPr lang="en-US" altLang="ja-JP" sz="1400"/>
          </a:p>
        </p:txBody>
      </p:sp>
      <p:sp>
        <p:nvSpPr>
          <p:cNvPr id="3" name="テキスト ボックス 2">
            <a:extLst>
              <a:ext uri="{FF2B5EF4-FFF2-40B4-BE49-F238E27FC236}">
                <a16:creationId xmlns:a16="http://schemas.microsoft.com/office/drawing/2014/main" id="{28E91380-2AC7-6860-CCC6-0F27CE21C62B}"/>
              </a:ext>
            </a:extLst>
          </p:cNvPr>
          <p:cNvSpPr txBox="1">
            <a:spLocks noChangeArrowheads="1"/>
          </p:cNvSpPr>
          <p:nvPr/>
        </p:nvSpPr>
        <p:spPr bwMode="auto">
          <a:xfrm>
            <a:off x="684213" y="5876925"/>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4000">
                <a:solidFill>
                  <a:srgbClr val="FF0000"/>
                </a:solidFill>
              </a:rPr>
              <a:t>いま世界は「障害の社会モデル」</a:t>
            </a:r>
          </a:p>
        </p:txBody>
      </p:sp>
      <p:sp>
        <p:nvSpPr>
          <p:cNvPr id="5" name="テキスト ボックス 4">
            <a:extLst>
              <a:ext uri="{FF2B5EF4-FFF2-40B4-BE49-F238E27FC236}">
                <a16:creationId xmlns:a16="http://schemas.microsoft.com/office/drawing/2014/main" id="{B5008AEC-F8D3-65E9-F00C-AC311E3060C4}"/>
              </a:ext>
            </a:extLst>
          </p:cNvPr>
          <p:cNvSpPr txBox="1">
            <a:spLocks noChangeArrowheads="1"/>
          </p:cNvSpPr>
          <p:nvPr/>
        </p:nvSpPr>
        <p:spPr bwMode="auto">
          <a:xfrm>
            <a:off x="250825" y="1547813"/>
            <a:ext cx="88582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ja-JP" altLang="en-US" sz="2800"/>
              <a:t>・身体障害　　肢体不自由　視覚障害　聴覚障害</a:t>
            </a:r>
          </a:p>
          <a:p>
            <a:pPr>
              <a:lnSpc>
                <a:spcPct val="80000"/>
              </a:lnSpc>
            </a:pPr>
            <a:r>
              <a:rPr lang="ja-JP" altLang="en-US" sz="2800"/>
              <a:t>　　　　　　　　　　内臓などの病気</a:t>
            </a:r>
          </a:p>
          <a:p>
            <a:pPr>
              <a:lnSpc>
                <a:spcPct val="80000"/>
              </a:lnSpc>
            </a:pPr>
            <a:r>
              <a:rPr lang="ja-JP" altLang="en-US" sz="2800"/>
              <a:t>　　知的障害　　発達障害　精神障害などのある人たちが</a:t>
            </a:r>
          </a:p>
          <a:p>
            <a:pPr>
              <a:lnSpc>
                <a:spcPct val="80000"/>
              </a:lnSpc>
            </a:pPr>
            <a:r>
              <a:rPr lang="ja-JP" altLang="en-US" sz="2800"/>
              <a:t>　　障害者と言われてきたが・・・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1000"/>
                                        <p:tgtEl>
                                          <p:spTgt spid="17411">
                                            <p:txEl>
                                              <p:pRg st="0" end="0"/>
                                            </p:txEl>
                                          </p:spTgt>
                                        </p:tgtEl>
                                      </p:cBhvr>
                                    </p:animEffect>
                                    <p:anim calcmode="lin" valueType="num">
                                      <p:cBhvr>
                                        <p:cTn id="15"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fade">
                                      <p:cBhvr>
                                        <p:cTn id="21" dur="1000"/>
                                        <p:tgtEl>
                                          <p:spTgt spid="17411">
                                            <p:txEl>
                                              <p:pRg st="1" end="1"/>
                                            </p:txEl>
                                          </p:spTgt>
                                        </p:tgtEl>
                                      </p:cBhvr>
                                    </p:animEffect>
                                    <p:anim calcmode="lin" valueType="num">
                                      <p:cBhvr>
                                        <p:cTn id="22"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2" end="2"/>
                                            </p:txEl>
                                          </p:spTgt>
                                        </p:tgtEl>
                                        <p:attrNameLst>
                                          <p:attrName>style.visibility</p:attrName>
                                        </p:attrNameLst>
                                      </p:cBhvr>
                                      <p:to>
                                        <p:strVal val="visible"/>
                                      </p:to>
                                    </p:set>
                                    <p:animEffect transition="in" filter="fade">
                                      <p:cBhvr>
                                        <p:cTn id="28" dur="1000"/>
                                        <p:tgtEl>
                                          <p:spTgt spid="17411">
                                            <p:txEl>
                                              <p:pRg st="2" end="2"/>
                                            </p:txEl>
                                          </p:spTgt>
                                        </p:tgtEl>
                                      </p:cBhvr>
                                    </p:animEffect>
                                    <p:anim calcmode="lin" valueType="num">
                                      <p:cBhvr>
                                        <p:cTn id="29"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3" end="3"/>
                                            </p:txEl>
                                          </p:spTgt>
                                        </p:tgtEl>
                                        <p:attrNameLst>
                                          <p:attrName>style.visibility</p:attrName>
                                        </p:attrNameLst>
                                      </p:cBhvr>
                                      <p:to>
                                        <p:strVal val="visible"/>
                                      </p:to>
                                    </p:set>
                                    <p:animEffect transition="in" filter="fade">
                                      <p:cBhvr>
                                        <p:cTn id="35" dur="1000"/>
                                        <p:tgtEl>
                                          <p:spTgt spid="17411">
                                            <p:txEl>
                                              <p:pRg st="3" end="3"/>
                                            </p:txEl>
                                          </p:spTgt>
                                        </p:tgtEl>
                                      </p:cBhvr>
                                    </p:animEffect>
                                    <p:anim calcmode="lin" valueType="num">
                                      <p:cBhvr>
                                        <p:cTn id="36"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411">
                                            <p:txEl>
                                              <p:pRg st="4" end="4"/>
                                            </p:txEl>
                                          </p:spTgt>
                                        </p:tgtEl>
                                        <p:attrNameLst>
                                          <p:attrName>style.visibility</p:attrName>
                                        </p:attrNameLst>
                                      </p:cBhvr>
                                      <p:to>
                                        <p:strVal val="visible"/>
                                      </p:to>
                                    </p:set>
                                    <p:animEffect transition="in" filter="fade">
                                      <p:cBhvr>
                                        <p:cTn id="42" dur="1000"/>
                                        <p:tgtEl>
                                          <p:spTgt spid="17411">
                                            <p:txEl>
                                              <p:pRg st="4" end="4"/>
                                            </p:txEl>
                                          </p:spTgt>
                                        </p:tgtEl>
                                      </p:cBhvr>
                                    </p:animEffect>
                                    <p:anim calcmode="lin" valueType="num">
                                      <p:cBhvr>
                                        <p:cTn id="43"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411">
                                            <p:txEl>
                                              <p:pRg st="5" end="5"/>
                                            </p:txEl>
                                          </p:spTgt>
                                        </p:tgtEl>
                                        <p:attrNameLst>
                                          <p:attrName>style.visibility</p:attrName>
                                        </p:attrNameLst>
                                      </p:cBhvr>
                                      <p:to>
                                        <p:strVal val="visible"/>
                                      </p:to>
                                    </p:set>
                                    <p:animEffect transition="in" filter="fade">
                                      <p:cBhvr>
                                        <p:cTn id="49" dur="1000"/>
                                        <p:tgtEl>
                                          <p:spTgt spid="17411">
                                            <p:txEl>
                                              <p:pRg st="5" end="5"/>
                                            </p:txEl>
                                          </p:spTgt>
                                        </p:tgtEl>
                                      </p:cBhvr>
                                    </p:animEffect>
                                    <p:anim calcmode="lin" valueType="num">
                                      <p:cBhvr>
                                        <p:cTn id="50"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fltVal val="0"/>
                                          </p:val>
                                        </p:tav>
                                        <p:tav tm="100000">
                                          <p:val>
                                            <p:strVal val="#ppt_w"/>
                                          </p:val>
                                        </p:tav>
                                      </p:tavLst>
                                    </p:anim>
                                    <p:anim calcmode="lin" valueType="num">
                                      <p:cBhvr>
                                        <p:cTn id="57" dur="1000" fill="hold"/>
                                        <p:tgtEl>
                                          <p:spTgt spid="3"/>
                                        </p:tgtEl>
                                        <p:attrNameLst>
                                          <p:attrName>ppt_h</p:attrName>
                                        </p:attrNameLst>
                                      </p:cBhvr>
                                      <p:tavLst>
                                        <p:tav tm="0">
                                          <p:val>
                                            <p:fltVal val="0"/>
                                          </p:val>
                                        </p:tav>
                                        <p:tav tm="100000">
                                          <p:val>
                                            <p:strVal val="#ppt_h"/>
                                          </p:val>
                                        </p:tav>
                                      </p:tavLst>
                                    </p:anim>
                                    <p:anim calcmode="lin" valueType="num">
                                      <p:cBhvr>
                                        <p:cTn id="58" dur="1000" fill="hold"/>
                                        <p:tgtEl>
                                          <p:spTgt spid="3"/>
                                        </p:tgtEl>
                                        <p:attrNameLst>
                                          <p:attrName>style.rotation</p:attrName>
                                        </p:attrNameLst>
                                      </p:cBhvr>
                                      <p:tavLst>
                                        <p:tav tm="0">
                                          <p:val>
                                            <p:fltVal val="90"/>
                                          </p:val>
                                        </p:tav>
                                        <p:tav tm="100000">
                                          <p:val>
                                            <p:fltVal val="0"/>
                                          </p:val>
                                        </p:tav>
                                      </p:tavLst>
                                    </p:anim>
                                    <p:animEffect transition="in" filter="fade">
                                      <p:cBhvr>
                                        <p:cTn id="5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1">
            <a:extLst>
              <a:ext uri="{FF2B5EF4-FFF2-40B4-BE49-F238E27FC236}">
                <a16:creationId xmlns:a16="http://schemas.microsoft.com/office/drawing/2014/main" id="{17279F5B-4A58-20F0-D1D4-3A9F30243D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2943D9-07C9-43AC-9A43-93BC2C015284}" type="slidenum">
              <a:rPr lang="en-US" altLang="ja-JP" sz="1400" smtClean="0"/>
              <a:pPr>
                <a:spcBef>
                  <a:spcPct val="0"/>
                </a:spcBef>
                <a:buFontTx/>
                <a:buNone/>
              </a:pPr>
              <a:t>34</a:t>
            </a:fld>
            <a:endParaRPr lang="en-US" altLang="ja-JP" sz="1400"/>
          </a:p>
        </p:txBody>
      </p:sp>
      <p:sp>
        <p:nvSpPr>
          <p:cNvPr id="30723" name="テキスト ボックス 1">
            <a:extLst>
              <a:ext uri="{FF2B5EF4-FFF2-40B4-BE49-F238E27FC236}">
                <a16:creationId xmlns:a16="http://schemas.microsoft.com/office/drawing/2014/main" id="{AFE463B2-DA14-9CB6-E984-3E37C880B3E8}"/>
              </a:ext>
            </a:extLst>
          </p:cNvPr>
          <p:cNvSpPr txBox="1">
            <a:spLocks noChangeArrowheads="1"/>
          </p:cNvSpPr>
          <p:nvPr/>
        </p:nvSpPr>
        <p:spPr bwMode="auto">
          <a:xfrm>
            <a:off x="250825" y="1096963"/>
            <a:ext cx="86296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400" u="sng">
                <a:solidFill>
                  <a:srgbClr val="0066FF"/>
                </a:solidFill>
                <a:latin typeface="Times New Roman" panose="02020603050405020304" pitchFamily="18" charset="0"/>
              </a:rPr>
              <a:t>たしかに、表面的に見てわかる障害、見てもわからない障害は、あるかもしれません。</a:t>
            </a:r>
          </a:p>
          <a:p>
            <a:pPr eaLnBrk="1" hangingPunct="1">
              <a:spcBef>
                <a:spcPct val="0"/>
              </a:spcBef>
              <a:buFontTx/>
              <a:buNone/>
            </a:pPr>
            <a:r>
              <a:rPr lang="ja-JP" altLang="en-US" sz="5400" u="sng">
                <a:solidFill>
                  <a:srgbClr val="0066FF"/>
                </a:solidFill>
                <a:latin typeface="Times New Roman" panose="02020603050405020304" pitchFamily="18" charset="0"/>
              </a:rPr>
              <a:t>しかし、ボクの暮らしづらさ、生きづらさはわかりますか？</a:t>
            </a:r>
            <a:endParaRPr lang="en-US" altLang="ja-JP" sz="5400" u="sng">
              <a:solidFill>
                <a:srgbClr val="0066FF"/>
              </a:solidFill>
              <a:latin typeface="Times New Roman" panose="02020603050405020304" pitchFamily="18" charset="0"/>
            </a:endParaRPr>
          </a:p>
          <a:p>
            <a:pPr eaLnBrk="1" hangingPunct="1">
              <a:spcBef>
                <a:spcPct val="0"/>
              </a:spcBef>
              <a:buFontTx/>
              <a:buNone/>
            </a:pPr>
            <a:endParaRPr lang="ja-JP" altLang="en-US" sz="440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1">
            <a:extLst>
              <a:ext uri="{FF2B5EF4-FFF2-40B4-BE49-F238E27FC236}">
                <a16:creationId xmlns:a16="http://schemas.microsoft.com/office/drawing/2014/main" id="{D16C925C-092C-7DE4-2713-BC1D32C46D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8214FB-61EB-46CE-930C-C64CA47AB8CD}" type="slidenum">
              <a:rPr lang="en-US" altLang="ja-JP" sz="1400" smtClean="0"/>
              <a:pPr>
                <a:spcBef>
                  <a:spcPct val="0"/>
                </a:spcBef>
                <a:buFontTx/>
                <a:buNone/>
              </a:pPr>
              <a:t>35</a:t>
            </a:fld>
            <a:endParaRPr lang="en-US" altLang="ja-JP" sz="1400"/>
          </a:p>
        </p:txBody>
      </p:sp>
      <p:sp>
        <p:nvSpPr>
          <p:cNvPr id="31747" name="テキスト ボックス 1">
            <a:extLst>
              <a:ext uri="{FF2B5EF4-FFF2-40B4-BE49-F238E27FC236}">
                <a16:creationId xmlns:a16="http://schemas.microsoft.com/office/drawing/2014/main" id="{24D22601-5DE2-03CF-3F31-F4B12715C60D}"/>
              </a:ext>
            </a:extLst>
          </p:cNvPr>
          <p:cNvSpPr txBox="1">
            <a:spLocks noChangeArrowheads="1"/>
          </p:cNvSpPr>
          <p:nvPr/>
        </p:nvSpPr>
        <p:spPr bwMode="auto">
          <a:xfrm>
            <a:off x="395288" y="1628775"/>
            <a:ext cx="84248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000" u="sng">
                <a:solidFill>
                  <a:srgbClr val="FF0000"/>
                </a:solidFill>
                <a:latin typeface="Times New Roman" panose="02020603050405020304" pitchFamily="18" charset="0"/>
              </a:rPr>
              <a:t>みんな一人ひとりの</a:t>
            </a:r>
          </a:p>
          <a:p>
            <a:pPr eaLnBrk="1" hangingPunct="1">
              <a:spcBef>
                <a:spcPct val="0"/>
              </a:spcBef>
              <a:buFontTx/>
              <a:buNone/>
            </a:pPr>
            <a:r>
              <a:rPr lang="ja-JP" altLang="en-US" sz="6000" u="sng">
                <a:solidFill>
                  <a:srgbClr val="FF0000"/>
                </a:solidFill>
                <a:latin typeface="Times New Roman" panose="02020603050405020304" pitchFamily="18" charset="0"/>
              </a:rPr>
              <a:t>　障害のある人に対する</a:t>
            </a:r>
          </a:p>
          <a:p>
            <a:pPr eaLnBrk="1" hangingPunct="1">
              <a:spcBef>
                <a:spcPct val="0"/>
              </a:spcBef>
              <a:buFontTx/>
              <a:buNone/>
            </a:pPr>
            <a:r>
              <a:rPr lang="ja-JP" altLang="en-US" sz="6000">
                <a:solidFill>
                  <a:srgbClr val="FF0000"/>
                </a:solidFill>
                <a:latin typeface="Times New Roman" panose="02020603050405020304" pitchFamily="18" charset="0"/>
              </a:rPr>
              <a:t>　　　　　</a:t>
            </a:r>
            <a:r>
              <a:rPr lang="ja-JP" altLang="en-US" sz="6000" u="sng">
                <a:solidFill>
                  <a:srgbClr val="FF0000"/>
                </a:solidFill>
                <a:latin typeface="Times New Roman" panose="02020603050405020304" pitchFamily="18" charset="0"/>
              </a:rPr>
              <a:t>見方や考え方に</a:t>
            </a:r>
          </a:p>
          <a:p>
            <a:pPr eaLnBrk="1" hangingPunct="1">
              <a:spcBef>
                <a:spcPct val="0"/>
              </a:spcBef>
              <a:buFontTx/>
              <a:buNone/>
            </a:pPr>
            <a:r>
              <a:rPr lang="ja-JP" altLang="en-US" sz="6000">
                <a:solidFill>
                  <a:srgbClr val="FF0000"/>
                </a:solidFill>
                <a:latin typeface="Times New Roman" panose="02020603050405020304" pitchFamily="18" charset="0"/>
              </a:rPr>
              <a:t>　　</a:t>
            </a:r>
            <a:r>
              <a:rPr lang="ja-JP" altLang="en-US" sz="6000" u="sng">
                <a:solidFill>
                  <a:srgbClr val="FF0000"/>
                </a:solidFill>
                <a:latin typeface="Times New Roman" panose="02020603050405020304" pitchFamily="18" charset="0"/>
              </a:rPr>
              <a:t>本当の「障害」がある。</a:t>
            </a:r>
            <a:endParaRPr lang="ja-JP" altLang="en-US" sz="6000" u="sng">
              <a:solidFill>
                <a:srgbClr val="0066FF"/>
              </a:solidFill>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293B355-069F-0D4C-5C59-B900EAE56B8F}"/>
              </a:ext>
            </a:extLst>
          </p:cNvPr>
          <p:cNvSpPr>
            <a:spLocks noGrp="1" noChangeArrowheads="1"/>
          </p:cNvSpPr>
          <p:nvPr>
            <p:ph type="title"/>
          </p:nvPr>
        </p:nvSpPr>
        <p:spPr>
          <a:xfrm>
            <a:off x="457200" y="115888"/>
            <a:ext cx="8229600" cy="914400"/>
          </a:xfrm>
          <a:solidFill>
            <a:schemeClr val="accent1"/>
          </a:solidFill>
        </p:spPr>
        <p:txBody>
          <a:bodyPr/>
          <a:lstStyle/>
          <a:p>
            <a:pPr eaLnBrk="1" hangingPunct="1"/>
            <a:r>
              <a:rPr lang="ja-JP" altLang="en-US" sz="3600" b="1"/>
              <a:t>障害者権利条約　第１７条</a:t>
            </a:r>
          </a:p>
        </p:txBody>
      </p:sp>
      <p:sp>
        <p:nvSpPr>
          <p:cNvPr id="32771" name="Rectangle 3">
            <a:extLst>
              <a:ext uri="{FF2B5EF4-FFF2-40B4-BE49-F238E27FC236}">
                <a16:creationId xmlns:a16="http://schemas.microsoft.com/office/drawing/2014/main" id="{8C36C261-63F5-F4E1-4AB3-966A95C60755}"/>
              </a:ext>
            </a:extLst>
          </p:cNvPr>
          <p:cNvSpPr>
            <a:spLocks noGrp="1" noChangeArrowheads="1"/>
          </p:cNvSpPr>
          <p:nvPr>
            <p:ph type="body" idx="1"/>
          </p:nvPr>
        </p:nvSpPr>
        <p:spPr>
          <a:xfrm>
            <a:off x="107950" y="1125538"/>
            <a:ext cx="8928100" cy="5616575"/>
          </a:xfrm>
        </p:spPr>
        <p:txBody>
          <a:bodyPr/>
          <a:lstStyle/>
          <a:p>
            <a:pPr marL="0" indent="0">
              <a:buFontTx/>
              <a:buNone/>
            </a:pPr>
            <a:r>
              <a:rPr lang="ja-JP" altLang="en-US" sz="2800" b="1" dirty="0">
                <a:solidFill>
                  <a:srgbClr val="000000"/>
                </a:solidFill>
                <a:latin typeface="メイリオ" panose="020B0604030504040204" pitchFamily="50" charset="-128"/>
                <a:ea typeface="メイリオ" panose="020B0604030504040204" pitchFamily="50" charset="-128"/>
              </a:rPr>
              <a:t>第十七条　個人をそのままの状態で保護すること</a:t>
            </a:r>
          </a:p>
          <a:p>
            <a:pPr marL="0" indent="0">
              <a:buFontTx/>
              <a:buNone/>
            </a:pPr>
            <a:endParaRPr lang="ja-JP" altLang="en-US" sz="2800" b="1" u="sng" dirty="0">
              <a:solidFill>
                <a:srgbClr val="000000"/>
              </a:solidFill>
              <a:latin typeface="メイリオ" panose="020B0604030504040204" pitchFamily="50" charset="-128"/>
              <a:ea typeface="メイリオ" panose="020B0604030504040204" pitchFamily="50" charset="-128"/>
            </a:endParaRPr>
          </a:p>
          <a:p>
            <a:pPr marL="0" indent="0">
              <a:buFontTx/>
              <a:buNone/>
            </a:pPr>
            <a:r>
              <a:rPr lang="ja-JP" altLang="en-US" sz="4000" b="1" dirty="0">
                <a:solidFill>
                  <a:srgbClr val="FF0000"/>
                </a:solidFill>
                <a:latin typeface="メイリオ" panose="020B0604030504040204" pitchFamily="50" charset="-128"/>
                <a:ea typeface="メイリオ" panose="020B0604030504040204" pitchFamily="50" charset="-128"/>
              </a:rPr>
              <a:t>全ての障害者は、他の者との平等を基礎として、その心身がそのままの状態で尊重される権利を有する。</a:t>
            </a:r>
            <a:endParaRPr lang="ja-JP" altLang="en-US" sz="4000" b="1" u="sng" dirty="0">
              <a:solidFill>
                <a:srgbClr val="FF0000"/>
              </a:solidFill>
            </a:endParaRPr>
          </a:p>
        </p:txBody>
      </p:sp>
      <p:sp>
        <p:nvSpPr>
          <p:cNvPr id="32772" name="スライド番号プレースホルダー 1">
            <a:extLst>
              <a:ext uri="{FF2B5EF4-FFF2-40B4-BE49-F238E27FC236}">
                <a16:creationId xmlns:a16="http://schemas.microsoft.com/office/drawing/2014/main" id="{308D609D-D893-79A1-9E56-54131884E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484040A-0C9B-4709-95CB-BDDF13DBD0F0}" type="slidenum">
              <a:rPr lang="en-US" altLang="ja-JP" sz="1400" smtClean="0"/>
              <a:pPr>
                <a:spcBef>
                  <a:spcPct val="0"/>
                </a:spcBef>
                <a:buFontTx/>
                <a:buNone/>
              </a:pPr>
              <a:t>36</a:t>
            </a:fld>
            <a:endParaRPr lang="en-US" altLang="ja-JP" sz="1400"/>
          </a:p>
        </p:txBody>
      </p:sp>
      <p:sp>
        <p:nvSpPr>
          <p:cNvPr id="3" name="波線 2">
            <a:extLst>
              <a:ext uri="{FF2B5EF4-FFF2-40B4-BE49-F238E27FC236}">
                <a16:creationId xmlns:a16="http://schemas.microsoft.com/office/drawing/2014/main" id="{84F8E62D-FD87-46EB-A47B-EC9C79F01084}"/>
              </a:ext>
            </a:extLst>
          </p:cNvPr>
          <p:cNvSpPr/>
          <p:nvPr/>
        </p:nvSpPr>
        <p:spPr bwMode="auto">
          <a:xfrm>
            <a:off x="484634" y="4077072"/>
            <a:ext cx="7920880" cy="2665040"/>
          </a:xfrm>
          <a:prstGeom prst="wav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tabLst/>
            </a:pPr>
            <a:r>
              <a:rPr kumimoji="1" lang="ja-JP" altLang="en-US" sz="2800" b="1" i="0" u="none" strike="noStrike" cap="none" normalizeH="0" baseline="0" dirty="0">
                <a:ln>
                  <a:noFill/>
                </a:ln>
                <a:solidFill>
                  <a:srgbClr val="0066FF"/>
                </a:solidFill>
                <a:effectLst/>
                <a:latin typeface="Arial" pitchFamily="34" charset="0"/>
                <a:ea typeface="ＭＳ Ｐゴシック" pitchFamily="50" charset="-128"/>
              </a:rPr>
              <a:t>今のありのままを</a:t>
            </a:r>
          </a:p>
          <a:p>
            <a:pPr marR="0" algn="ctr" defTabSz="914400" rtl="0" eaLnBrk="1" fontAlgn="base" latinLnBrk="0" hangingPunct="1">
              <a:lnSpc>
                <a:spcPct val="100000"/>
              </a:lnSpc>
              <a:spcBef>
                <a:spcPct val="20000"/>
              </a:spcBef>
              <a:spcAft>
                <a:spcPct val="0"/>
              </a:spcAft>
              <a:buClrTx/>
              <a:buSzTx/>
              <a:tabLst/>
            </a:pPr>
            <a:r>
              <a:rPr kumimoji="1" lang="ja-JP" altLang="en-US" sz="2800" b="1" i="0" u="none" strike="noStrike" cap="none" normalizeH="0" baseline="0" dirty="0">
                <a:ln>
                  <a:noFill/>
                </a:ln>
                <a:solidFill>
                  <a:srgbClr val="0066FF"/>
                </a:solidFill>
                <a:effectLst/>
                <a:latin typeface="Arial" pitchFamily="34" charset="0"/>
                <a:ea typeface="ＭＳ Ｐゴシック" pitchFamily="50" charset="-128"/>
              </a:rPr>
              <a:t>受けいられなければ</a:t>
            </a:r>
          </a:p>
          <a:p>
            <a:pPr marR="0" algn="ctr" defTabSz="914400" rtl="0" eaLnBrk="1" fontAlgn="base" latinLnBrk="0" hangingPunct="1">
              <a:lnSpc>
                <a:spcPct val="100000"/>
              </a:lnSpc>
              <a:spcBef>
                <a:spcPct val="20000"/>
              </a:spcBef>
              <a:spcAft>
                <a:spcPct val="0"/>
              </a:spcAft>
              <a:buClrTx/>
              <a:buSzTx/>
              <a:tabLst/>
            </a:pPr>
            <a:r>
              <a:rPr kumimoji="1" lang="ja-JP" altLang="en-US" sz="2800" b="1" i="0" u="none" strike="noStrike" cap="none" normalizeH="0" baseline="0" dirty="0">
                <a:ln>
                  <a:noFill/>
                </a:ln>
                <a:solidFill>
                  <a:srgbClr val="0066FF"/>
                </a:solidFill>
                <a:effectLst/>
                <a:latin typeface="Arial" pitchFamily="34" charset="0"/>
                <a:ea typeface="ＭＳ Ｐゴシック" pitchFamily="50" charset="-128"/>
              </a:rPr>
              <a:t>ならない。</a:t>
            </a:r>
          </a:p>
        </p:txBody>
      </p:sp>
    </p:spTree>
    <p:extLst>
      <p:ext uri="{BB962C8B-B14F-4D97-AF65-F5344CB8AC3E}">
        <p14:creationId xmlns:p14="http://schemas.microsoft.com/office/powerpoint/2010/main" val="36479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416FD3-767A-D682-7D3A-F0C6F1DFB744}"/>
              </a:ext>
            </a:extLst>
          </p:cNvPr>
          <p:cNvSpPr>
            <a:spLocks noGrp="1" noChangeArrowheads="1"/>
          </p:cNvSpPr>
          <p:nvPr>
            <p:ph type="title"/>
          </p:nvPr>
        </p:nvSpPr>
        <p:spPr>
          <a:xfrm>
            <a:off x="384175" y="188913"/>
            <a:ext cx="8229600" cy="647700"/>
          </a:xfrm>
        </p:spPr>
        <p:txBody>
          <a:bodyPr/>
          <a:lstStyle/>
          <a:p>
            <a:pPr eaLnBrk="1" hangingPunct="1"/>
            <a:r>
              <a:rPr lang="ja-JP" altLang="en-US" sz="5400">
                <a:solidFill>
                  <a:srgbClr val="0066FF"/>
                </a:solidFill>
              </a:rPr>
              <a:t>私の生育歴は・・・？</a:t>
            </a:r>
          </a:p>
        </p:txBody>
      </p:sp>
      <p:sp>
        <p:nvSpPr>
          <p:cNvPr id="33795" name="Rectangle 3">
            <a:extLst>
              <a:ext uri="{FF2B5EF4-FFF2-40B4-BE49-F238E27FC236}">
                <a16:creationId xmlns:a16="http://schemas.microsoft.com/office/drawing/2014/main" id="{5479E2BC-581F-590E-9F69-C60457FD458B}"/>
              </a:ext>
            </a:extLst>
          </p:cNvPr>
          <p:cNvSpPr>
            <a:spLocks noGrp="1" noChangeArrowheads="1"/>
          </p:cNvSpPr>
          <p:nvPr>
            <p:ph type="body" idx="1"/>
          </p:nvPr>
        </p:nvSpPr>
        <p:spPr>
          <a:xfrm>
            <a:off x="457200" y="908050"/>
            <a:ext cx="8229600" cy="5905500"/>
          </a:xfrm>
        </p:spPr>
        <p:txBody>
          <a:bodyPr/>
          <a:lstStyle/>
          <a:p>
            <a:pPr eaLnBrk="1" hangingPunct="1">
              <a:lnSpc>
                <a:spcPct val="90000"/>
              </a:lnSpc>
              <a:buFontTx/>
              <a:buNone/>
            </a:pPr>
            <a:r>
              <a:rPr lang="ja-JP" altLang="en-US" sz="4400" dirty="0"/>
              <a:t>・１９６８年８月２３日</a:t>
            </a:r>
            <a:endParaRPr lang="en-US" altLang="ja-JP" sz="4400" dirty="0"/>
          </a:p>
          <a:p>
            <a:pPr eaLnBrk="1" hangingPunct="1">
              <a:lnSpc>
                <a:spcPct val="90000"/>
              </a:lnSpc>
              <a:buFontTx/>
              <a:buNone/>
            </a:pPr>
            <a:r>
              <a:rPr lang="ja-JP" altLang="en-US" sz="4400" dirty="0"/>
              <a:t>　兵庫県姫路市生まれ</a:t>
            </a:r>
          </a:p>
          <a:p>
            <a:pPr eaLnBrk="1" hangingPunct="1">
              <a:lnSpc>
                <a:spcPct val="90000"/>
              </a:lnSpc>
              <a:buFontTx/>
              <a:buNone/>
            </a:pPr>
            <a:r>
              <a:rPr lang="ja-JP" altLang="en-US" sz="4400" dirty="0"/>
              <a:t>　出生時、仮死状態だったおかげで脳性麻痺</a:t>
            </a:r>
          </a:p>
          <a:p>
            <a:pPr eaLnBrk="1" hangingPunct="1">
              <a:lnSpc>
                <a:spcPct val="90000"/>
              </a:lnSpc>
              <a:buFontTx/>
              <a:buNone/>
            </a:pPr>
            <a:r>
              <a:rPr lang="ja-JP" altLang="en-US" sz="4400" dirty="0"/>
              <a:t>・４歳の終わりから、肢体不自由児療育施設に単独入園</a:t>
            </a:r>
            <a:endParaRPr lang="en-US" altLang="ja-JP" sz="4400" dirty="0"/>
          </a:p>
          <a:p>
            <a:pPr eaLnBrk="1" hangingPunct="1">
              <a:lnSpc>
                <a:spcPct val="90000"/>
              </a:lnSpc>
              <a:buFontTx/>
              <a:buNone/>
            </a:pPr>
            <a:r>
              <a:rPr lang="ja-JP" altLang="en-US" sz="4400" dirty="0"/>
              <a:t>　１年６ヶ月　障害者としての洗礼</a:t>
            </a:r>
          </a:p>
        </p:txBody>
      </p:sp>
      <p:sp>
        <p:nvSpPr>
          <p:cNvPr id="33796" name="スライド番号プレースホルダー 1">
            <a:extLst>
              <a:ext uri="{FF2B5EF4-FFF2-40B4-BE49-F238E27FC236}">
                <a16:creationId xmlns:a16="http://schemas.microsoft.com/office/drawing/2014/main" id="{4CACDBE9-1C64-B9C5-98CB-2E42E013FE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860407-0833-4DCE-8065-FDCB387D9C22}" type="slidenum">
              <a:rPr lang="en-US" altLang="ja-JP" smtClean="0"/>
              <a:pPr/>
              <a:t>37</a:t>
            </a:fld>
            <a:endParaRPr lang="en-US" altLang="ja-JP"/>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1">
            <a:extLst>
              <a:ext uri="{FF2B5EF4-FFF2-40B4-BE49-F238E27FC236}">
                <a16:creationId xmlns:a16="http://schemas.microsoft.com/office/drawing/2014/main" id="{82D993DD-0450-8B0F-2BB4-97B006F351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3847683-3726-4213-90F7-F21A9257E78D}" type="slidenum">
              <a:rPr lang="en-US" altLang="ja-JP" sz="1400" smtClean="0"/>
              <a:pPr>
                <a:spcBef>
                  <a:spcPct val="0"/>
                </a:spcBef>
                <a:buFontTx/>
                <a:buNone/>
              </a:pPr>
              <a:t>38</a:t>
            </a:fld>
            <a:endParaRPr lang="en-US" altLang="ja-JP" sz="1400"/>
          </a:p>
        </p:txBody>
      </p:sp>
      <p:sp>
        <p:nvSpPr>
          <p:cNvPr id="18435" name="テキスト ボックス 1">
            <a:extLst>
              <a:ext uri="{FF2B5EF4-FFF2-40B4-BE49-F238E27FC236}">
                <a16:creationId xmlns:a16="http://schemas.microsoft.com/office/drawing/2014/main" id="{F324A563-8E6C-4C3B-4590-405F008D0608}"/>
              </a:ext>
            </a:extLst>
          </p:cNvPr>
          <p:cNvSpPr txBox="1">
            <a:spLocks noChangeArrowheads="1"/>
          </p:cNvSpPr>
          <p:nvPr/>
        </p:nvSpPr>
        <p:spPr bwMode="auto">
          <a:xfrm>
            <a:off x="395288" y="692150"/>
            <a:ext cx="8424862"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400">
                <a:solidFill>
                  <a:srgbClr val="FF0000"/>
                </a:solidFill>
                <a:latin typeface="Times New Roman" panose="02020603050405020304" pitchFamily="18" charset="0"/>
              </a:rPr>
              <a:t>・優生思想による矯正</a:t>
            </a:r>
          </a:p>
          <a:p>
            <a:pPr eaLnBrk="1" hangingPunct="1">
              <a:spcBef>
                <a:spcPct val="0"/>
              </a:spcBef>
              <a:buFontTx/>
              <a:buNone/>
            </a:pPr>
            <a:r>
              <a:rPr lang="ja-JP" altLang="en-US" sz="5400">
                <a:solidFill>
                  <a:srgbClr val="FF0000"/>
                </a:solidFill>
                <a:latin typeface="Times New Roman" panose="02020603050405020304" pitchFamily="18" charset="0"/>
              </a:rPr>
              <a:t>　　　　　　　（治療・訓練）</a:t>
            </a:r>
          </a:p>
          <a:p>
            <a:pPr eaLnBrk="1" hangingPunct="1">
              <a:spcBef>
                <a:spcPct val="0"/>
              </a:spcBef>
              <a:buFontTx/>
              <a:buNone/>
            </a:pPr>
            <a:r>
              <a:rPr lang="ja-JP" altLang="en-US" sz="4800">
                <a:latin typeface="Times New Roman" panose="02020603050405020304" pitchFamily="18" charset="0"/>
              </a:rPr>
              <a:t>　</a:t>
            </a:r>
            <a:r>
              <a:rPr lang="ja-JP" altLang="en-US" sz="3600">
                <a:latin typeface="Times New Roman" panose="02020603050405020304" pitchFamily="18" charset="0"/>
              </a:rPr>
              <a:t>ありのままでいいはずなのに、障害のない者に、無理矢理近づけようとしていた。</a:t>
            </a:r>
            <a:endParaRPr lang="ja-JP" altLang="en-US" sz="4800">
              <a:latin typeface="Times New Roman" panose="02020603050405020304" pitchFamily="18" charset="0"/>
            </a:endParaRPr>
          </a:p>
          <a:p>
            <a:pPr eaLnBrk="1" hangingPunct="1">
              <a:spcBef>
                <a:spcPct val="0"/>
              </a:spcBef>
              <a:buFontTx/>
              <a:buNone/>
            </a:pPr>
            <a:r>
              <a:rPr lang="ja-JP" altLang="en-US" sz="5400">
                <a:solidFill>
                  <a:srgbClr val="FF0000"/>
                </a:solidFill>
                <a:latin typeface="Times New Roman" panose="02020603050405020304" pitchFamily="18" charset="0"/>
              </a:rPr>
              <a:t>・家族　地域からの分離</a:t>
            </a:r>
          </a:p>
          <a:p>
            <a:pPr eaLnBrk="1" hangingPunct="1">
              <a:spcBef>
                <a:spcPct val="0"/>
              </a:spcBef>
              <a:buFontTx/>
              <a:buNone/>
            </a:pPr>
            <a:r>
              <a:rPr lang="ja-JP" altLang="en-US" sz="3600">
                <a:latin typeface="Times New Roman" panose="02020603050405020304" pitchFamily="18" charset="0"/>
              </a:rPr>
              <a:t>　幼いときから、家で家族と一緒に暮らすという経験も奪われていた。</a:t>
            </a:r>
          </a:p>
          <a:p>
            <a:pPr eaLnBrk="1" hangingPunct="1">
              <a:spcBef>
                <a:spcPct val="0"/>
              </a:spcBef>
              <a:buFontTx/>
              <a:buNone/>
            </a:pPr>
            <a:endParaRPr lang="ja-JP" altLang="en-US" sz="3600">
              <a:solidFill>
                <a:srgbClr val="FF0000"/>
              </a:solidFill>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5D9F9B9-43D8-C044-6CA8-04C5DE623008}"/>
              </a:ext>
            </a:extLst>
          </p:cNvPr>
          <p:cNvSpPr>
            <a:spLocks noGrp="1" noChangeArrowheads="1"/>
          </p:cNvSpPr>
          <p:nvPr>
            <p:ph type="title"/>
          </p:nvPr>
        </p:nvSpPr>
        <p:spPr>
          <a:xfrm>
            <a:off x="384175" y="188913"/>
            <a:ext cx="8229600" cy="647700"/>
          </a:xfrm>
        </p:spPr>
        <p:txBody>
          <a:bodyPr/>
          <a:lstStyle/>
          <a:p>
            <a:pPr eaLnBrk="1" hangingPunct="1"/>
            <a:r>
              <a:rPr lang="ja-JP" altLang="en-US" sz="5400" dirty="0">
                <a:solidFill>
                  <a:srgbClr val="0066FF"/>
                </a:solidFill>
              </a:rPr>
              <a:t>わたしの生育歴は②・・・？</a:t>
            </a:r>
          </a:p>
        </p:txBody>
      </p:sp>
      <p:sp>
        <p:nvSpPr>
          <p:cNvPr id="19459" name="Rectangle 3">
            <a:extLst>
              <a:ext uri="{FF2B5EF4-FFF2-40B4-BE49-F238E27FC236}">
                <a16:creationId xmlns:a16="http://schemas.microsoft.com/office/drawing/2014/main" id="{47291A2D-572D-A6D3-7D57-2D22BB2884B7}"/>
              </a:ext>
            </a:extLst>
          </p:cNvPr>
          <p:cNvSpPr>
            <a:spLocks noGrp="1" noChangeArrowheads="1"/>
          </p:cNvSpPr>
          <p:nvPr>
            <p:ph type="body" idx="1"/>
          </p:nvPr>
        </p:nvSpPr>
        <p:spPr>
          <a:xfrm>
            <a:off x="457200" y="908050"/>
            <a:ext cx="8229600" cy="5905500"/>
          </a:xfrm>
        </p:spPr>
        <p:txBody>
          <a:bodyPr/>
          <a:lstStyle/>
          <a:p>
            <a:pPr eaLnBrk="1" hangingPunct="1">
              <a:lnSpc>
                <a:spcPct val="90000"/>
              </a:lnSpc>
              <a:buFontTx/>
              <a:buNone/>
            </a:pPr>
            <a:r>
              <a:rPr lang="ja-JP" altLang="en-US" sz="4000" dirty="0"/>
              <a:t>・施設退所後、地元の幼稚園に３学期からすんなりと入園するも、修学前検診でビンゴ。入学予定の小学校ともめる。</a:t>
            </a:r>
          </a:p>
          <a:p>
            <a:pPr eaLnBrk="1" hangingPunct="1">
              <a:lnSpc>
                <a:spcPct val="90000"/>
              </a:lnSpc>
              <a:buFontTx/>
              <a:buNone/>
            </a:pPr>
            <a:r>
              <a:rPr lang="ja-JP" altLang="en-US" sz="4000" dirty="0"/>
              <a:t>・無事、小学校、中学校は、普通学校へ通学するも、理不尽な理由で全寮制の養護学校高等部へ</a:t>
            </a:r>
            <a:r>
              <a:rPr lang="en-US" altLang="ja-JP" sz="4000" dirty="0"/>
              <a:t>(</a:t>
            </a:r>
            <a:r>
              <a:rPr lang="ja-JP" altLang="en-US" sz="4000" dirty="0"/>
              <a:t>当時　全国に３校のみ</a:t>
            </a:r>
            <a:r>
              <a:rPr lang="en-US" altLang="ja-JP" sz="4000" dirty="0"/>
              <a:t>)</a:t>
            </a:r>
            <a:endParaRPr lang="ja-JP" altLang="en-US" sz="4000" dirty="0"/>
          </a:p>
          <a:p>
            <a:pPr eaLnBrk="1" hangingPunct="1">
              <a:lnSpc>
                <a:spcPct val="90000"/>
              </a:lnSpc>
              <a:buFontTx/>
              <a:buNone/>
            </a:pPr>
            <a:r>
              <a:rPr lang="ja-JP" altLang="en-US" sz="4000" dirty="0"/>
              <a:t>・日本福祉大学社会福祉学部第</a:t>
            </a:r>
            <a:r>
              <a:rPr lang="en-US" altLang="ja-JP" sz="4000" dirty="0"/>
              <a:t>Ⅱ</a:t>
            </a:r>
            <a:r>
              <a:rPr lang="ja-JP" altLang="en-US" sz="4000" dirty="0"/>
              <a:t>部へ進学。無事、卒業。</a:t>
            </a:r>
          </a:p>
        </p:txBody>
      </p:sp>
      <p:sp>
        <p:nvSpPr>
          <p:cNvPr id="19460" name="スライド番号プレースホルダー 1">
            <a:extLst>
              <a:ext uri="{FF2B5EF4-FFF2-40B4-BE49-F238E27FC236}">
                <a16:creationId xmlns:a16="http://schemas.microsoft.com/office/drawing/2014/main" id="{07989BF6-1D7A-E95E-1249-B53272509D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B8ACA4-ECCE-4D3C-89D0-6C3430B6377D}" type="slidenum">
              <a:rPr lang="en-US" altLang="ja-JP" smtClean="0"/>
              <a:pPr/>
              <a:t>39</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717534F-B3DA-6058-C0F1-B6683A82217F}"/>
              </a:ext>
            </a:extLst>
          </p:cNvPr>
          <p:cNvSpPr>
            <a:spLocks noGrp="1" noChangeArrowheads="1"/>
          </p:cNvSpPr>
          <p:nvPr>
            <p:ph type="title"/>
          </p:nvPr>
        </p:nvSpPr>
        <p:spPr>
          <a:xfrm>
            <a:off x="457200" y="457200"/>
            <a:ext cx="8229600" cy="838200"/>
          </a:xfrm>
          <a:solidFill>
            <a:schemeClr val="accent1"/>
          </a:solidFill>
        </p:spPr>
        <p:txBody>
          <a:bodyPr/>
          <a:lstStyle/>
          <a:p>
            <a:pPr eaLnBrk="1" hangingPunct="1"/>
            <a:r>
              <a:rPr lang="ja-JP" altLang="en-US" sz="3600" b="1"/>
              <a:t>相談支援の変遷①</a:t>
            </a:r>
          </a:p>
        </p:txBody>
      </p:sp>
      <p:sp>
        <p:nvSpPr>
          <p:cNvPr id="12291" name="Rectangle 3">
            <a:extLst>
              <a:ext uri="{FF2B5EF4-FFF2-40B4-BE49-F238E27FC236}">
                <a16:creationId xmlns:a16="http://schemas.microsoft.com/office/drawing/2014/main" id="{31D0116A-D45B-FA6A-C56A-9F86F7593A69}"/>
              </a:ext>
            </a:extLst>
          </p:cNvPr>
          <p:cNvSpPr>
            <a:spLocks noGrp="1" noChangeArrowheads="1"/>
          </p:cNvSpPr>
          <p:nvPr>
            <p:ph type="body" idx="1"/>
          </p:nvPr>
        </p:nvSpPr>
        <p:spPr>
          <a:xfrm>
            <a:off x="457200" y="1412875"/>
            <a:ext cx="8229600" cy="5308600"/>
          </a:xfrm>
        </p:spPr>
        <p:txBody>
          <a:bodyPr/>
          <a:lstStyle/>
          <a:p>
            <a:pPr eaLnBrk="1" hangingPunct="1">
              <a:lnSpc>
                <a:spcPct val="90000"/>
              </a:lnSpc>
              <a:buFontTx/>
              <a:buNone/>
            </a:pPr>
            <a:r>
              <a:rPr lang="ja-JP" altLang="en-US" sz="2400"/>
              <a:t>　</a:t>
            </a:r>
            <a:r>
              <a:rPr lang="ja-JP" altLang="en-US" sz="2400" b="1"/>
              <a:t>　・</a:t>
            </a:r>
            <a:r>
              <a:rPr lang="en-US" altLang="ja-JP" sz="2400" b="1"/>
              <a:t>1990</a:t>
            </a:r>
            <a:r>
              <a:rPr lang="ja-JP" altLang="en-US" sz="2400" b="1"/>
              <a:t>年初めくらいから</a:t>
            </a:r>
          </a:p>
          <a:p>
            <a:pPr eaLnBrk="1" hangingPunct="1">
              <a:lnSpc>
                <a:spcPct val="90000"/>
              </a:lnSpc>
              <a:buFontTx/>
              <a:buNone/>
            </a:pPr>
            <a:r>
              <a:rPr lang="ja-JP" altLang="en-US" sz="2400" b="1"/>
              <a:t>　　　入所施設支援から地域生活支援へ舵を切り始める</a:t>
            </a:r>
            <a:endParaRPr lang="ja-JP" altLang="en-US" sz="2400" b="1" u="sng"/>
          </a:p>
          <a:p>
            <a:pPr eaLnBrk="1" hangingPunct="1">
              <a:lnSpc>
                <a:spcPct val="90000"/>
              </a:lnSpc>
              <a:buFontTx/>
              <a:buNone/>
            </a:pPr>
            <a:r>
              <a:rPr lang="ja-JP" altLang="en-US" sz="2400"/>
              <a:t>　　・</a:t>
            </a:r>
            <a:r>
              <a:rPr lang="en-US" altLang="ja-JP" sz="2400"/>
              <a:t>1995</a:t>
            </a:r>
            <a:r>
              <a:rPr lang="ja-JP" altLang="en-US" sz="2400"/>
              <a:t>年ノーマライゼーション７か年戦略「障害者プラン」</a:t>
            </a:r>
          </a:p>
          <a:p>
            <a:pPr eaLnBrk="1" hangingPunct="1">
              <a:lnSpc>
                <a:spcPct val="90000"/>
              </a:lnSpc>
              <a:buFontTx/>
              <a:buNone/>
            </a:pPr>
            <a:r>
              <a:rPr lang="ja-JP" altLang="en-US" sz="2400"/>
              <a:t>　　</a:t>
            </a:r>
            <a:r>
              <a:rPr lang="ja-JP" altLang="en-US" sz="2400">
                <a:solidFill>
                  <a:srgbClr val="FF0000"/>
                </a:solidFill>
              </a:rPr>
              <a:t>・</a:t>
            </a:r>
            <a:r>
              <a:rPr lang="en-US" altLang="ja-JP" sz="2400">
                <a:solidFill>
                  <a:srgbClr val="FF0000"/>
                </a:solidFill>
              </a:rPr>
              <a:t>1996</a:t>
            </a:r>
            <a:r>
              <a:rPr lang="ja-JP" altLang="en-US" sz="2400">
                <a:solidFill>
                  <a:srgbClr val="FF0000"/>
                </a:solidFill>
              </a:rPr>
              <a:t>年</a:t>
            </a:r>
          </a:p>
          <a:p>
            <a:pPr eaLnBrk="1" hangingPunct="1">
              <a:lnSpc>
                <a:spcPct val="90000"/>
              </a:lnSpc>
              <a:buFontTx/>
              <a:buNone/>
            </a:pPr>
            <a:r>
              <a:rPr lang="ja-JP" altLang="en-US" sz="2400">
                <a:solidFill>
                  <a:srgbClr val="FF0000"/>
                </a:solidFill>
              </a:rPr>
              <a:t>　　　市町村障害者生活支援事業　　　　　　（身体障害）</a:t>
            </a:r>
          </a:p>
          <a:p>
            <a:pPr eaLnBrk="1" hangingPunct="1">
              <a:lnSpc>
                <a:spcPct val="90000"/>
              </a:lnSpc>
              <a:buFontTx/>
              <a:buNone/>
            </a:pPr>
            <a:r>
              <a:rPr lang="ja-JP" altLang="en-US" sz="2400">
                <a:solidFill>
                  <a:srgbClr val="FF0000"/>
                </a:solidFill>
              </a:rPr>
              <a:t>　　  障害児者地域療育等支援事業　　　　　（知的障害）</a:t>
            </a:r>
          </a:p>
          <a:p>
            <a:pPr eaLnBrk="1" hangingPunct="1">
              <a:lnSpc>
                <a:spcPct val="90000"/>
              </a:lnSpc>
              <a:buFontTx/>
              <a:buNone/>
            </a:pPr>
            <a:r>
              <a:rPr lang="ja-JP" altLang="en-US" sz="2400">
                <a:solidFill>
                  <a:srgbClr val="FF0000"/>
                </a:solidFill>
              </a:rPr>
              <a:t>　　　精神障害者地域生活支援センター　　（精神障害）</a:t>
            </a:r>
            <a:endParaRPr lang="en-US" altLang="ja-JP" sz="2400">
              <a:solidFill>
                <a:srgbClr val="FF0000"/>
              </a:solidFill>
            </a:endParaRPr>
          </a:p>
          <a:p>
            <a:pPr eaLnBrk="1" hangingPunct="1">
              <a:lnSpc>
                <a:spcPct val="90000"/>
              </a:lnSpc>
              <a:buFontTx/>
              <a:buNone/>
            </a:pPr>
            <a:r>
              <a:rPr lang="ja-JP" altLang="en-US" sz="2400">
                <a:solidFill>
                  <a:srgbClr val="FF0000"/>
                </a:solidFill>
              </a:rPr>
              <a:t>　　　　</a:t>
            </a:r>
            <a:r>
              <a:rPr lang="en-US" altLang="ja-JP" sz="2400">
                <a:solidFill>
                  <a:srgbClr val="FF0000"/>
                </a:solidFill>
              </a:rPr>
              <a:t>※</a:t>
            </a:r>
            <a:r>
              <a:rPr lang="ja-JP" altLang="en-US" sz="2400">
                <a:solidFill>
                  <a:srgbClr val="FF0000"/>
                </a:solidFill>
              </a:rPr>
              <a:t>人口比で整備目標　　</a:t>
            </a:r>
            <a:r>
              <a:rPr lang="en-US" altLang="ja-JP" sz="2400">
                <a:solidFill>
                  <a:srgbClr val="FF0000"/>
                </a:solidFill>
              </a:rPr>
              <a:t>30</a:t>
            </a:r>
            <a:r>
              <a:rPr lang="ja-JP" altLang="en-US" sz="2400">
                <a:solidFill>
                  <a:srgbClr val="FF0000"/>
                </a:solidFill>
              </a:rPr>
              <a:t>万人に</a:t>
            </a:r>
            <a:r>
              <a:rPr lang="en-US" altLang="ja-JP" sz="2400">
                <a:solidFill>
                  <a:srgbClr val="FF0000"/>
                </a:solidFill>
              </a:rPr>
              <a:t>2</a:t>
            </a:r>
            <a:r>
              <a:rPr lang="ja-JP" altLang="en-US" sz="2400">
                <a:solidFill>
                  <a:srgbClr val="FF0000"/>
                </a:solidFill>
              </a:rPr>
              <a:t>カ所ずつ</a:t>
            </a:r>
          </a:p>
          <a:p>
            <a:pPr eaLnBrk="1" hangingPunct="1">
              <a:lnSpc>
                <a:spcPct val="90000"/>
              </a:lnSpc>
              <a:buFontTx/>
              <a:buNone/>
            </a:pPr>
            <a:r>
              <a:rPr lang="ja-JP" altLang="en-US" sz="2400"/>
              <a:t>　　・</a:t>
            </a:r>
            <a:r>
              <a:rPr lang="en-US" altLang="ja-JP" sz="2400"/>
              <a:t>1997</a:t>
            </a:r>
            <a:r>
              <a:rPr lang="ja-JP" altLang="en-US" sz="2400"/>
              <a:t>年　障害者ケアマネジメントモデル事業開始</a:t>
            </a:r>
          </a:p>
          <a:p>
            <a:pPr eaLnBrk="1" hangingPunct="1">
              <a:lnSpc>
                <a:spcPct val="90000"/>
              </a:lnSpc>
              <a:buFontTx/>
              <a:buNone/>
            </a:pPr>
            <a:r>
              <a:rPr lang="ja-JP" altLang="en-US" sz="2400"/>
              <a:t>　　・</a:t>
            </a:r>
            <a:r>
              <a:rPr lang="en-US" altLang="ja-JP" sz="2400"/>
              <a:t>2000</a:t>
            </a:r>
            <a:r>
              <a:rPr lang="ja-JP" altLang="en-US" sz="2400"/>
              <a:t>年　介護保険制度</a:t>
            </a:r>
          </a:p>
          <a:p>
            <a:pPr eaLnBrk="1" hangingPunct="1">
              <a:lnSpc>
                <a:spcPct val="90000"/>
              </a:lnSpc>
              <a:buFontTx/>
              <a:buNone/>
            </a:pPr>
            <a:r>
              <a:rPr lang="ja-JP" altLang="en-US" sz="2400"/>
              <a:t>　　・</a:t>
            </a:r>
            <a:r>
              <a:rPr lang="en-US" altLang="ja-JP" sz="2400"/>
              <a:t>2002</a:t>
            </a:r>
            <a:r>
              <a:rPr lang="ja-JP" altLang="en-US" sz="2400"/>
              <a:t>年　</a:t>
            </a:r>
            <a:r>
              <a:rPr lang="en-US" altLang="ja-JP" sz="2400"/>
              <a:t>1996</a:t>
            </a:r>
            <a:r>
              <a:rPr lang="ja-JP" altLang="en-US" sz="2400"/>
              <a:t>年に始まった相談支援事業一般財源化</a:t>
            </a:r>
          </a:p>
          <a:p>
            <a:pPr eaLnBrk="1" hangingPunct="1">
              <a:lnSpc>
                <a:spcPct val="90000"/>
              </a:lnSpc>
              <a:buFontTx/>
              <a:buNone/>
            </a:pPr>
            <a:r>
              <a:rPr lang="ja-JP" altLang="en-US" sz="2400"/>
              <a:t>　　　　　　　　 障害者ケアガイドライン策定</a:t>
            </a:r>
          </a:p>
          <a:p>
            <a:pPr eaLnBrk="1" hangingPunct="1">
              <a:lnSpc>
                <a:spcPct val="90000"/>
              </a:lnSpc>
              <a:buFontTx/>
              <a:buNone/>
            </a:pPr>
            <a:r>
              <a:rPr lang="ja-JP" altLang="en-US" sz="2400"/>
              <a:t>　</a:t>
            </a:r>
            <a:endParaRPr lang="ja-JP" altLang="en-US" sz="2400" b="1" u="sng">
              <a:solidFill>
                <a:srgbClr val="FF0000"/>
              </a:solidFill>
            </a:endParaRPr>
          </a:p>
        </p:txBody>
      </p:sp>
      <p:sp>
        <p:nvSpPr>
          <p:cNvPr id="12292" name="スライド番号プレースホルダー 1">
            <a:extLst>
              <a:ext uri="{FF2B5EF4-FFF2-40B4-BE49-F238E27FC236}">
                <a16:creationId xmlns:a16="http://schemas.microsoft.com/office/drawing/2014/main" id="{4C6DAA27-2D34-6BC0-0E66-78FBD71352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C135989-01DE-445B-8784-4C8ACC770022}" type="slidenum">
              <a:rPr lang="en-US" altLang="ja-JP" sz="1400" smtClean="0"/>
              <a:pPr>
                <a:spcBef>
                  <a:spcPct val="0"/>
                </a:spcBef>
                <a:buFontTx/>
                <a:buNone/>
              </a:pPr>
              <a:t>4</a:t>
            </a:fld>
            <a:endParaRPr lang="en-US" altLang="ja-JP" sz="1400"/>
          </a:p>
        </p:txBody>
      </p:sp>
    </p:spTree>
    <p:extLst>
      <p:ext uri="{BB962C8B-B14F-4D97-AF65-F5344CB8AC3E}">
        <p14:creationId xmlns:p14="http://schemas.microsoft.com/office/powerpoint/2010/main" val="240328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1">
            <a:extLst>
              <a:ext uri="{FF2B5EF4-FFF2-40B4-BE49-F238E27FC236}">
                <a16:creationId xmlns:a16="http://schemas.microsoft.com/office/drawing/2014/main" id="{A612E221-2CF7-789B-0DF6-D429E47EE8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5D4DFD1-02C3-4DB3-AB03-42D24BB69DE1}" type="slidenum">
              <a:rPr lang="en-US" altLang="ja-JP" sz="1400" smtClean="0"/>
              <a:pPr>
                <a:spcBef>
                  <a:spcPct val="0"/>
                </a:spcBef>
                <a:buFontTx/>
                <a:buNone/>
              </a:pPr>
              <a:t>40</a:t>
            </a:fld>
            <a:endParaRPr lang="en-US" altLang="ja-JP" sz="1400"/>
          </a:p>
        </p:txBody>
      </p:sp>
      <p:sp>
        <p:nvSpPr>
          <p:cNvPr id="27651" name="テキスト ボックス 1">
            <a:extLst>
              <a:ext uri="{FF2B5EF4-FFF2-40B4-BE49-F238E27FC236}">
                <a16:creationId xmlns:a16="http://schemas.microsoft.com/office/drawing/2014/main" id="{CB869542-7063-6224-ABD6-1A5984C48C53}"/>
              </a:ext>
            </a:extLst>
          </p:cNvPr>
          <p:cNvSpPr txBox="1">
            <a:spLocks noChangeArrowheads="1"/>
          </p:cNvSpPr>
          <p:nvPr/>
        </p:nvSpPr>
        <p:spPr bwMode="auto">
          <a:xfrm>
            <a:off x="395288" y="360363"/>
            <a:ext cx="8424862"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400">
                <a:solidFill>
                  <a:srgbClr val="FF0000"/>
                </a:solidFill>
                <a:latin typeface="Times New Roman" panose="02020603050405020304" pitchFamily="18" charset="0"/>
              </a:rPr>
              <a:t>・障害児のための教育といいながら、めんどくさいことを棚上げしている。</a:t>
            </a:r>
          </a:p>
          <a:p>
            <a:pPr eaLnBrk="1" hangingPunct="1">
              <a:spcBef>
                <a:spcPct val="0"/>
              </a:spcBef>
              <a:buFontTx/>
              <a:buNone/>
            </a:pPr>
            <a:r>
              <a:rPr lang="ja-JP" altLang="en-US" sz="3600">
                <a:latin typeface="Times New Roman" panose="02020603050405020304" pitchFamily="18" charset="0"/>
              </a:rPr>
              <a:t>　本来、校区にある学校で、ともに学び生活することで、ともに生きていくことがわかるはず。 </a:t>
            </a:r>
          </a:p>
          <a:p>
            <a:pPr eaLnBrk="1" hangingPunct="1">
              <a:spcBef>
                <a:spcPct val="0"/>
              </a:spcBef>
              <a:buFontTx/>
              <a:buNone/>
            </a:pPr>
            <a:r>
              <a:rPr lang="ja-JP" altLang="en-US" sz="5400">
                <a:solidFill>
                  <a:srgbClr val="FF0000"/>
                </a:solidFill>
                <a:latin typeface="Times New Roman" panose="02020603050405020304" pitchFamily="18" charset="0"/>
              </a:rPr>
              <a:t>・社会生活からの分離　</a:t>
            </a:r>
          </a:p>
          <a:p>
            <a:pPr eaLnBrk="1" hangingPunct="1">
              <a:spcBef>
                <a:spcPct val="0"/>
              </a:spcBef>
              <a:buFontTx/>
              <a:buNone/>
            </a:pPr>
            <a:r>
              <a:rPr lang="ja-JP" altLang="en-US" sz="3600">
                <a:latin typeface="Times New Roman" panose="02020603050405020304" pitchFamily="18" charset="0"/>
              </a:rPr>
              <a:t>　本来、年相応の社会生活が送れるように保障されなければならないのに・・・</a:t>
            </a:r>
            <a:endParaRPr lang="ja-JP" altLang="en-US" sz="540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7949640-2A59-07C4-5216-EB49CB948213}"/>
              </a:ext>
            </a:extLst>
          </p:cNvPr>
          <p:cNvSpPr>
            <a:spLocks noGrp="1" noChangeArrowheads="1"/>
          </p:cNvSpPr>
          <p:nvPr>
            <p:ph type="title"/>
          </p:nvPr>
        </p:nvSpPr>
        <p:spPr>
          <a:xfrm>
            <a:off x="381000" y="188913"/>
            <a:ext cx="8232775" cy="1511300"/>
          </a:xfrm>
        </p:spPr>
        <p:txBody>
          <a:bodyPr/>
          <a:lstStyle/>
          <a:p>
            <a:pPr eaLnBrk="1" hangingPunct="1"/>
            <a:r>
              <a:rPr lang="ja-JP" altLang="en-US" sz="7200" b="1">
                <a:solidFill>
                  <a:srgbClr val="FF0000"/>
                </a:solidFill>
              </a:rPr>
              <a:t>暮らしの基本</a:t>
            </a:r>
          </a:p>
        </p:txBody>
      </p:sp>
      <p:sp>
        <p:nvSpPr>
          <p:cNvPr id="4" name="Rectangle 3">
            <a:extLst>
              <a:ext uri="{FF2B5EF4-FFF2-40B4-BE49-F238E27FC236}">
                <a16:creationId xmlns:a16="http://schemas.microsoft.com/office/drawing/2014/main" id="{AEA0C907-BA6F-AA44-B4C6-48F272AFCDEA}"/>
              </a:ext>
            </a:extLst>
          </p:cNvPr>
          <p:cNvSpPr txBox="1">
            <a:spLocks noChangeArrowheads="1"/>
          </p:cNvSpPr>
          <p:nvPr/>
        </p:nvSpPr>
        <p:spPr bwMode="auto">
          <a:xfrm>
            <a:off x="446088" y="1484313"/>
            <a:ext cx="8447087" cy="5184775"/>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ja-JP" altLang="en-US" sz="6000" u="sng" dirty="0">
                <a:solidFill>
                  <a:srgbClr val="0066FF"/>
                </a:solidFill>
              </a:rPr>
              <a:t>障害のある人もない人も</a:t>
            </a:r>
          </a:p>
          <a:p>
            <a:pPr eaLnBrk="1" hangingPunct="1">
              <a:lnSpc>
                <a:spcPct val="90000"/>
              </a:lnSpc>
              <a:buFontTx/>
              <a:buNone/>
              <a:defRPr/>
            </a:pPr>
            <a:r>
              <a:rPr lang="ja-JP" altLang="en-US" sz="6000" dirty="0">
                <a:solidFill>
                  <a:srgbClr val="0066FF"/>
                </a:solidFill>
              </a:rPr>
              <a:t>　　</a:t>
            </a:r>
            <a:r>
              <a:rPr lang="ja-JP" altLang="en-US" sz="6000" u="sng" dirty="0">
                <a:solidFill>
                  <a:srgbClr val="0066FF"/>
                </a:solidFill>
              </a:rPr>
              <a:t>ともに生きる社会で</a:t>
            </a:r>
          </a:p>
          <a:p>
            <a:pPr eaLnBrk="1" hangingPunct="1">
              <a:lnSpc>
                <a:spcPct val="90000"/>
              </a:lnSpc>
              <a:buFontTx/>
              <a:buNone/>
              <a:defRPr/>
            </a:pPr>
            <a:r>
              <a:rPr lang="ja-JP" altLang="en-US" sz="6000" dirty="0">
                <a:solidFill>
                  <a:srgbClr val="0066FF"/>
                </a:solidFill>
              </a:rPr>
              <a:t>　　　　　　　　　　</a:t>
            </a:r>
            <a:r>
              <a:rPr lang="ja-JP" altLang="en-US" sz="6000" u="sng" dirty="0">
                <a:solidFill>
                  <a:srgbClr val="0066FF"/>
                </a:solidFill>
              </a:rPr>
              <a:t>あること。</a:t>
            </a:r>
          </a:p>
          <a:p>
            <a:pPr eaLnBrk="1" hangingPunct="1">
              <a:lnSpc>
                <a:spcPct val="90000"/>
              </a:lnSpc>
              <a:buFontTx/>
              <a:buNone/>
              <a:defRPr/>
            </a:pPr>
            <a:r>
              <a:rPr lang="ja-JP" altLang="en-US" sz="6000" b="0" kern="0" dirty="0">
                <a:solidFill>
                  <a:srgbClr val="FF0000"/>
                </a:solidFill>
              </a:rPr>
              <a:t>すなわち、</a:t>
            </a:r>
          </a:p>
          <a:p>
            <a:pPr eaLnBrk="1" hangingPunct="1">
              <a:lnSpc>
                <a:spcPct val="90000"/>
              </a:lnSpc>
              <a:buFontTx/>
              <a:buNone/>
              <a:defRPr/>
            </a:pPr>
            <a:r>
              <a:rPr lang="ja-JP" altLang="en-US" sz="6000" b="0" kern="0" dirty="0">
                <a:solidFill>
                  <a:srgbClr val="FF0000"/>
                </a:solidFill>
              </a:rPr>
              <a:t>「地域で暮らす」ということ</a:t>
            </a:r>
          </a:p>
        </p:txBody>
      </p:sp>
      <p:sp>
        <p:nvSpPr>
          <p:cNvPr id="48132" name="スライド番号プレースホルダー 1">
            <a:extLst>
              <a:ext uri="{FF2B5EF4-FFF2-40B4-BE49-F238E27FC236}">
                <a16:creationId xmlns:a16="http://schemas.microsoft.com/office/drawing/2014/main" id="{3EEAC1F1-EBFE-BA9C-012C-DC63E50C133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E71B53-E8DD-4007-B72F-E4678504C24F}" type="slidenum">
              <a:rPr lang="en-US" altLang="ja-JP" smtClean="0"/>
              <a:pPr/>
              <a:t>41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10959F3-C6EB-1148-086B-51252D1E353A}"/>
              </a:ext>
            </a:extLst>
          </p:cNvPr>
          <p:cNvSpPr>
            <a:spLocks noGrp="1"/>
          </p:cNvSpPr>
          <p:nvPr>
            <p:ph idx="1"/>
          </p:nvPr>
        </p:nvSpPr>
        <p:spPr>
          <a:xfrm>
            <a:off x="879475" y="1268413"/>
            <a:ext cx="7472363" cy="2052637"/>
          </a:xfrm>
          <a:ln>
            <a:solidFill>
              <a:srgbClr val="FF0000"/>
            </a:solidFill>
          </a:ln>
        </p:spPr>
        <p:txBody>
          <a:bodyPr>
            <a:noAutofit/>
          </a:bodyPr>
          <a:lstStyle/>
          <a:p>
            <a:pPr marL="0" indent="0">
              <a:buFontTx/>
              <a:buNone/>
              <a:defRPr/>
            </a:pPr>
            <a:endParaRPr lang="ja-JP" altLang="en-US" sz="400" dirty="0">
              <a:solidFill>
                <a:srgbClr val="FF0000"/>
              </a:solidFill>
              <a:latin typeface="+mj-ea"/>
              <a:ea typeface="HGP創英角ﾎﾟｯﾌﾟ体" pitchFamily="50" charset="-128"/>
            </a:endParaRPr>
          </a:p>
          <a:p>
            <a:pPr marL="0" indent="0">
              <a:buFontTx/>
              <a:buNone/>
              <a:defRPr/>
            </a:pPr>
            <a:r>
              <a:rPr lang="ja-JP" altLang="en-US" sz="2000" dirty="0">
                <a:latin typeface="+mj-ea"/>
                <a:ea typeface="+mj-ea"/>
              </a:rPr>
              <a:t>　　　</a:t>
            </a:r>
            <a:r>
              <a:rPr lang="ja-JP" altLang="en-US" sz="2000" dirty="0">
                <a:latin typeface="ＭＳ Ｐゴシック" panose="020B0600070205080204" pitchFamily="50" charset="-128"/>
              </a:rPr>
              <a:t>客体化</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対象化</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された固定的関係が強い</a:t>
            </a:r>
          </a:p>
          <a:p>
            <a:pPr marL="0" indent="0">
              <a:buFontTx/>
              <a:buNone/>
              <a:defRPr/>
            </a:pPr>
            <a:r>
              <a:rPr lang="ja-JP" altLang="en-US" sz="2000" dirty="0">
                <a:latin typeface="ＭＳ Ｐゴシック" panose="020B0600070205080204" pitchFamily="50" charset="-128"/>
              </a:rPr>
              <a:t>　　     　　　  「治療され保護される者</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として　</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医学モデル</a:t>
            </a:r>
            <a:r>
              <a:rPr lang="en-US" altLang="ja-JP" sz="2000" dirty="0">
                <a:latin typeface="ＭＳ Ｐゴシック" panose="020B0600070205080204" pitchFamily="50" charset="-128"/>
              </a:rPr>
              <a:t>〕</a:t>
            </a:r>
            <a:endParaRPr lang="ja-JP" altLang="en-US" sz="2000" dirty="0">
              <a:latin typeface="ＭＳ Ｐゴシック" panose="020B0600070205080204" pitchFamily="50" charset="-128"/>
            </a:endParaRPr>
          </a:p>
          <a:p>
            <a:pPr marL="0" indent="0">
              <a:buFontTx/>
              <a:buNone/>
              <a:defRPr/>
            </a:pPr>
            <a:endParaRPr lang="ja-JP" altLang="en-US" sz="1100" dirty="0">
              <a:latin typeface="ＭＳ Ｐゴシック" panose="020B0600070205080204" pitchFamily="50" charset="-128"/>
            </a:endParaRPr>
          </a:p>
          <a:p>
            <a:pPr marL="0" indent="0">
              <a:buFontTx/>
              <a:buNone/>
              <a:defRPr/>
            </a:pPr>
            <a:r>
              <a:rPr lang="ja-JP" altLang="en-US" sz="2000" dirty="0">
                <a:latin typeface="ＭＳ Ｐゴシック" panose="020B0600070205080204" pitchFamily="50" charset="-128"/>
              </a:rPr>
              <a:t>　 　     </a:t>
            </a:r>
            <a:r>
              <a:rPr lang="ja-JP" altLang="en-US" sz="2000" dirty="0">
                <a:solidFill>
                  <a:srgbClr val="FF0000"/>
                </a:solidFill>
                <a:latin typeface="ＭＳ Ｐゴシック" panose="020B0600070205080204" pitchFamily="50" charset="-128"/>
              </a:rPr>
              <a:t>主体化</a:t>
            </a:r>
            <a:r>
              <a:rPr lang="en-US" altLang="ja-JP" sz="2000" dirty="0">
                <a:solidFill>
                  <a:srgbClr val="FF0000"/>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本人中心</a:t>
            </a:r>
            <a:r>
              <a:rPr lang="en-US" altLang="ja-JP" sz="2000" dirty="0">
                <a:solidFill>
                  <a:srgbClr val="FF0000"/>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された関係</a:t>
            </a:r>
          </a:p>
          <a:p>
            <a:pPr marL="0" indent="0">
              <a:buFontTx/>
              <a:buNone/>
              <a:defRPr/>
            </a:pPr>
            <a:r>
              <a:rPr lang="ja-JP" altLang="en-US" sz="2000" dirty="0">
                <a:solidFill>
                  <a:srgbClr val="FF0000"/>
                </a:solidFill>
                <a:latin typeface="ＭＳ Ｐゴシック" panose="020B0600070205080204" pitchFamily="50" charset="-128"/>
              </a:rPr>
              <a:t>　       　　　</a:t>
            </a:r>
            <a:r>
              <a:rPr lang="en-US" altLang="ja-JP" sz="2000" dirty="0">
                <a:solidFill>
                  <a:srgbClr val="FF0000"/>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個</a:t>
            </a:r>
            <a:r>
              <a:rPr lang="en-US" altLang="ja-JP" sz="2000" dirty="0">
                <a:solidFill>
                  <a:srgbClr val="FF0000"/>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の確立　自己決定　対等性　</a:t>
            </a:r>
            <a:r>
              <a:rPr lang="en-US" altLang="ja-JP" sz="2000" dirty="0">
                <a:solidFill>
                  <a:srgbClr val="FF0000"/>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社会モデル</a:t>
            </a:r>
            <a:r>
              <a:rPr lang="en-US" altLang="ja-JP" sz="2000" dirty="0">
                <a:solidFill>
                  <a:srgbClr val="FF0000"/>
                </a:solidFill>
                <a:latin typeface="ＭＳ Ｐゴシック" panose="020B0600070205080204" pitchFamily="50" charset="-128"/>
              </a:rPr>
              <a:t>〕</a:t>
            </a:r>
            <a:endParaRPr lang="ja-JP" altLang="en-US" sz="2000" dirty="0">
              <a:solidFill>
                <a:srgbClr val="FF0000"/>
              </a:solidFill>
              <a:latin typeface="ＭＳ Ｐゴシック" panose="020B0600070205080204" pitchFamily="50" charset="-128"/>
            </a:endParaRPr>
          </a:p>
          <a:p>
            <a:pPr marL="0" indent="0">
              <a:buFontTx/>
              <a:buNone/>
              <a:defRPr/>
            </a:pPr>
            <a:endParaRPr lang="ja-JP" altLang="en-US" sz="1600" dirty="0">
              <a:latin typeface="HGP創英角ﾎﾟｯﾌﾟ体" pitchFamily="50" charset="-128"/>
              <a:ea typeface="HGP創英角ﾎﾟｯﾌﾟ体" pitchFamily="50" charset="-128"/>
            </a:endParaRPr>
          </a:p>
          <a:p>
            <a:pPr eaLnBrk="1" hangingPunct="1">
              <a:defRPr/>
            </a:pPr>
            <a:endParaRPr lang="ja-JP" altLang="en-US" sz="1600" dirty="0">
              <a:latin typeface="HGP創英角ﾎﾟｯﾌﾟ体" pitchFamily="50" charset="-128"/>
              <a:ea typeface="HGP創英角ﾎﾟｯﾌﾟ体" pitchFamily="50" charset="-128"/>
            </a:endParaRPr>
          </a:p>
          <a:p>
            <a:pPr eaLnBrk="1" hangingPunct="1">
              <a:defRPr/>
            </a:pPr>
            <a:endParaRPr lang="ja-JP" altLang="en-US" sz="1600" dirty="0">
              <a:latin typeface="HGP創英角ﾎﾟｯﾌﾟ体" pitchFamily="50" charset="-128"/>
              <a:ea typeface="HGP創英角ﾎﾟｯﾌﾟ体" pitchFamily="50" charset="-128"/>
            </a:endParaRPr>
          </a:p>
        </p:txBody>
      </p:sp>
      <p:sp>
        <p:nvSpPr>
          <p:cNvPr id="4" name="下矢印 3">
            <a:extLst>
              <a:ext uri="{FF2B5EF4-FFF2-40B4-BE49-F238E27FC236}">
                <a16:creationId xmlns:a16="http://schemas.microsoft.com/office/drawing/2014/main" id="{ACD8B7DD-DE35-55EE-C3F6-5760C4B3763F}"/>
              </a:ext>
            </a:extLst>
          </p:cNvPr>
          <p:cNvSpPr/>
          <p:nvPr/>
        </p:nvSpPr>
        <p:spPr>
          <a:xfrm>
            <a:off x="4140200" y="2160588"/>
            <a:ext cx="287338" cy="26987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6" name="タイトル 1">
            <a:extLst>
              <a:ext uri="{FF2B5EF4-FFF2-40B4-BE49-F238E27FC236}">
                <a16:creationId xmlns:a16="http://schemas.microsoft.com/office/drawing/2014/main" id="{9DEF7BD2-55A1-D1A6-4187-553C8B2D6487}"/>
              </a:ext>
            </a:extLst>
          </p:cNvPr>
          <p:cNvSpPr txBox="1">
            <a:spLocks/>
          </p:cNvSpPr>
          <p:nvPr/>
        </p:nvSpPr>
        <p:spPr bwMode="auto">
          <a:xfrm>
            <a:off x="1204913" y="260350"/>
            <a:ext cx="6686550" cy="857250"/>
          </a:xfrm>
          <a:prstGeom prst="rect">
            <a:avLst/>
          </a:prstGeom>
          <a:noFill/>
          <a:ln>
            <a:noFill/>
          </a:ln>
        </p:spPr>
        <p:txBody>
          <a:bodyPr lIns="68580" tIns="34290" rIns="68580" bIns="34290" anchor="ct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2400" dirty="0">
                <a:solidFill>
                  <a:schemeClr val="tx2">
                    <a:lumMod val="60000"/>
                    <a:lumOff val="40000"/>
                  </a:schemeClr>
                </a:solidFill>
                <a:latin typeface="HGPｺﾞｼｯｸE" panose="020B0900000000000000" pitchFamily="50" charset="-128"/>
                <a:ea typeface="HGPｺﾞｼｯｸE" panose="020B0900000000000000" pitchFamily="50" charset="-128"/>
              </a:rPr>
              <a:t>　</a:t>
            </a:r>
            <a:r>
              <a:rPr lang="ja-JP" altLang="en-US" sz="2400" dirty="0">
                <a:latin typeface="HGPｺﾞｼｯｸE" panose="020B0900000000000000" pitchFamily="50" charset="-128"/>
                <a:ea typeface="HGPｺﾞｼｯｸE" panose="020B0900000000000000" pitchFamily="50" charset="-128"/>
              </a:rPr>
              <a:t>自己決定・意思決定支援の前提となる基本</a:t>
            </a:r>
            <a:r>
              <a:rPr lang="ja-JP" altLang="en-US" sz="2400" dirty="0">
                <a:solidFill>
                  <a:srgbClr val="FF0000"/>
                </a:solidFill>
                <a:latin typeface="HGPｺﾞｼｯｸE" panose="020B0900000000000000" pitchFamily="50" charset="-128"/>
                <a:ea typeface="HGPｺﾞｼｯｸE" panose="020B0900000000000000" pitchFamily="50" charset="-128"/>
              </a:rPr>
              <a:t>　</a:t>
            </a:r>
            <a:r>
              <a:rPr lang="ja-JP" altLang="en-US" sz="2400" dirty="0">
                <a:solidFill>
                  <a:schemeClr val="tx2">
                    <a:lumMod val="60000"/>
                    <a:lumOff val="40000"/>
                  </a:schemeClr>
                </a:solidFill>
                <a:latin typeface="HGPｺﾞｼｯｸE" panose="020B0900000000000000" pitchFamily="50" charset="-128"/>
                <a:ea typeface="HGPｺﾞｼｯｸE" panose="020B0900000000000000" pitchFamily="50" charset="-128"/>
              </a:rPr>
              <a:t>　　　</a:t>
            </a:r>
          </a:p>
          <a:p>
            <a:pPr>
              <a:defRPr/>
            </a:pPr>
            <a:r>
              <a:rPr lang="ja-JP" altLang="en-US" sz="2400" dirty="0">
                <a:solidFill>
                  <a:srgbClr val="0066FF"/>
                </a:solidFill>
                <a:latin typeface="HGPｺﾞｼｯｸE" panose="020B0900000000000000" pitchFamily="50" charset="-128"/>
                <a:ea typeface="HGPｺﾞｼｯｸE" panose="020B0900000000000000" pitchFamily="50" charset="-128"/>
              </a:rPr>
              <a:t>次に課題としたことは　</a:t>
            </a:r>
            <a:r>
              <a:rPr lang="ja-JP" altLang="en-US" sz="3200" dirty="0">
                <a:solidFill>
                  <a:srgbClr val="0066FF"/>
                </a:solidFill>
                <a:latin typeface="HGPｺﾞｼｯｸE" panose="020B0900000000000000" pitchFamily="50" charset="-128"/>
                <a:ea typeface="HGPｺﾞｼｯｸE" panose="020B0900000000000000" pitchFamily="50" charset="-128"/>
              </a:rPr>
              <a:t>関係性の壁</a:t>
            </a:r>
          </a:p>
        </p:txBody>
      </p:sp>
      <p:sp>
        <p:nvSpPr>
          <p:cNvPr id="34821" name="テキスト ボックス 7">
            <a:extLst>
              <a:ext uri="{FF2B5EF4-FFF2-40B4-BE49-F238E27FC236}">
                <a16:creationId xmlns:a16="http://schemas.microsoft.com/office/drawing/2014/main" id="{B68070AF-CE58-4F4B-24AB-DBD2C53A6B3E}"/>
              </a:ext>
            </a:extLst>
          </p:cNvPr>
          <p:cNvSpPr txBox="1">
            <a:spLocks noChangeArrowheads="1"/>
          </p:cNvSpPr>
          <p:nvPr/>
        </p:nvSpPr>
        <p:spPr bwMode="auto">
          <a:xfrm>
            <a:off x="1352550" y="5683250"/>
            <a:ext cx="6388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000">
                <a:solidFill>
                  <a:srgbClr val="FF0000"/>
                </a:solidFill>
                <a:latin typeface="ＭＳ Ｐゴシック" panose="020B0600070205080204" pitchFamily="50" charset="-128"/>
              </a:rPr>
              <a:t>関係性の転換</a:t>
            </a:r>
            <a:r>
              <a:rPr lang="ja-JP" altLang="en-US" sz="2100">
                <a:solidFill>
                  <a:srgbClr val="FF0000"/>
                </a:solidFill>
                <a:latin typeface="ＭＳ Ｐゴシック" panose="020B0600070205080204" pitchFamily="50" charset="-128"/>
              </a:rPr>
              <a:t>なくして</a:t>
            </a:r>
            <a:r>
              <a:rPr lang="ja-JP" altLang="en-US" sz="3000">
                <a:solidFill>
                  <a:srgbClr val="FF0000"/>
                </a:solidFill>
                <a:latin typeface="ＭＳ Ｐゴシック" panose="020B0600070205080204" pitchFamily="50" charset="-128"/>
              </a:rPr>
              <a:t>本人中心</a:t>
            </a:r>
            <a:r>
              <a:rPr lang="ja-JP" altLang="en-US" sz="2100">
                <a:solidFill>
                  <a:srgbClr val="FF0000"/>
                </a:solidFill>
                <a:latin typeface="ＭＳ Ｐゴシック" panose="020B0600070205080204" pitchFamily="50" charset="-128"/>
              </a:rPr>
              <a:t>にはならない</a:t>
            </a:r>
            <a:endParaRPr lang="ja-JP" altLang="en-US" sz="2700">
              <a:solidFill>
                <a:srgbClr val="FF0000"/>
              </a:solidFill>
              <a:latin typeface="ＭＳ Ｐゴシック" panose="020B0600070205080204" pitchFamily="50" charset="-128"/>
            </a:endParaRPr>
          </a:p>
        </p:txBody>
      </p:sp>
      <p:sp>
        <p:nvSpPr>
          <p:cNvPr id="34822" name="コンテンツ プレースホルダー 1">
            <a:extLst>
              <a:ext uri="{FF2B5EF4-FFF2-40B4-BE49-F238E27FC236}">
                <a16:creationId xmlns:a16="http://schemas.microsoft.com/office/drawing/2014/main" id="{F0797FCA-D4FF-93FF-BAF4-FA480DFEBFDD}"/>
              </a:ext>
            </a:extLst>
          </p:cNvPr>
          <p:cNvSpPr txBox="1">
            <a:spLocks/>
          </p:cNvSpPr>
          <p:nvPr/>
        </p:nvSpPr>
        <p:spPr bwMode="auto">
          <a:xfrm>
            <a:off x="1236663" y="3429000"/>
            <a:ext cx="6686550" cy="2052638"/>
          </a:xfrm>
          <a:prstGeom prst="rect">
            <a:avLst/>
          </a:prstGeom>
          <a:solidFill>
            <a:srgbClr val="FFFFEB"/>
          </a:solidFill>
          <a:ln w="9525">
            <a:solidFill>
              <a:srgbClr val="FF0000"/>
            </a:solidFill>
            <a:miter lim="800000"/>
            <a:headEnd/>
            <a:tailEnd/>
          </a:ln>
        </p:spPr>
        <p:txBody>
          <a:bodyPr lIns="68573" tIns="34286" rIns="68573" bIns="34286"/>
          <a:lstStyle>
            <a:lvl1pPr marL="204788" indent="-204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 typeface="Wingdings 2" panose="05020102010507070707" pitchFamily="18" charset="2"/>
              <a:buChar char=""/>
            </a:pPr>
            <a:endParaRPr lang="ja-JP" altLang="en-US" sz="400">
              <a:latin typeface="AR P丸ゴシック体E" panose="020F0900000000000000" pitchFamily="50" charset="-128"/>
              <a:ea typeface="AR P丸ゴシック体E" panose="020F0900000000000000" pitchFamily="50" charset="-128"/>
            </a:endParaRPr>
          </a:p>
          <a:p>
            <a:pPr eaLnBrk="1" hangingPunct="1">
              <a:lnSpc>
                <a:spcPct val="80000"/>
              </a:lnSpc>
              <a:buFont typeface="Wingdings 2" panose="05020102010507070707" pitchFamily="18" charset="2"/>
              <a:buChar char=""/>
            </a:pPr>
            <a:r>
              <a:rPr lang="ja-JP" altLang="en-US" sz="1600">
                <a:latin typeface="AR P丸ゴシック体E" panose="020F0900000000000000" pitchFamily="50" charset="-128"/>
                <a:ea typeface="AR P丸ゴシック体E" panose="020F0900000000000000" pitchFamily="50" charset="-128"/>
              </a:rPr>
              <a:t>障害者は「援助する・世話する者」と「される者」の関係</a:t>
            </a:r>
          </a:p>
          <a:p>
            <a:pPr eaLnBrk="1" hangingPunct="1">
              <a:lnSpc>
                <a:spcPct val="80000"/>
              </a:lnSpc>
              <a:buFont typeface="Wingdings 2" panose="05020102010507070707" pitchFamily="18" charset="2"/>
              <a:buChar char=""/>
            </a:pPr>
            <a:r>
              <a:rPr lang="ja-JP" altLang="en-US" sz="1600">
                <a:latin typeface="AR P丸ゴシック体E" panose="020F0900000000000000" pitchFamily="50" charset="-128"/>
                <a:ea typeface="AR P丸ゴシック体E" panose="020F0900000000000000" pitchFamily="50" charset="-128"/>
              </a:rPr>
              <a:t>「自由の奪う人」と「奪われた人」の関係</a:t>
            </a:r>
          </a:p>
          <a:p>
            <a:pPr eaLnBrk="1" hangingPunct="1">
              <a:lnSpc>
                <a:spcPct val="80000"/>
              </a:lnSpc>
              <a:buFont typeface="Wingdings 2" panose="05020102010507070707" pitchFamily="18" charset="2"/>
              <a:buChar char=""/>
            </a:pPr>
            <a:r>
              <a:rPr lang="ja-JP" altLang="en-US" sz="1600">
                <a:latin typeface="AR P丸ゴシック体E" panose="020F0900000000000000" pitchFamily="50" charset="-128"/>
                <a:ea typeface="AR P丸ゴシック体E" panose="020F0900000000000000" pitchFamily="50" charset="-128"/>
              </a:rPr>
              <a:t>「鍵を持つ人」と「鍵を持たない人」の関係</a:t>
            </a:r>
            <a:endParaRPr lang="ja-JP" altLang="en-US" sz="1000">
              <a:latin typeface="AR P丸ゴシック体E" panose="020F0900000000000000" pitchFamily="50" charset="-128"/>
              <a:ea typeface="AR P丸ゴシック体E" panose="020F0900000000000000" pitchFamily="50" charset="-128"/>
            </a:endParaRPr>
          </a:p>
          <a:p>
            <a:pPr eaLnBrk="1" hangingPunct="1">
              <a:lnSpc>
                <a:spcPct val="80000"/>
              </a:lnSpc>
              <a:buFont typeface="Wingdings 2" panose="05020102010507070707" pitchFamily="18" charset="2"/>
              <a:buChar char=""/>
            </a:pPr>
            <a:r>
              <a:rPr lang="ja-JP" altLang="en-US" sz="1600">
                <a:latin typeface="AR P丸ゴシック体E" panose="020F0900000000000000" pitchFamily="50" charset="-128"/>
                <a:ea typeface="AR P丸ゴシック体E" panose="020F0900000000000000" pitchFamily="50" charset="-128"/>
              </a:rPr>
              <a:t>「管理する者」と「管理される者」の関係</a:t>
            </a:r>
          </a:p>
          <a:p>
            <a:pPr eaLnBrk="1" hangingPunct="1">
              <a:lnSpc>
                <a:spcPct val="80000"/>
              </a:lnSpc>
              <a:buFont typeface="Wingdings 2" panose="05020102010507070707" pitchFamily="18" charset="2"/>
              <a:buChar char=""/>
            </a:pPr>
            <a:r>
              <a:rPr lang="ja-JP" altLang="en-US" sz="1600">
                <a:latin typeface="AR P丸ゴシック体E" panose="020F0900000000000000" pitchFamily="50" charset="-128"/>
                <a:ea typeface="AR P丸ゴシック体E" panose="020F0900000000000000" pitchFamily="50" charset="-128"/>
              </a:rPr>
              <a:t>精神医療は「治す人」と「治される人」の関係</a:t>
            </a:r>
            <a:endParaRPr lang="en-US" altLang="ja-JP" sz="1600">
              <a:latin typeface="AR P丸ゴシック体E" panose="020F0900000000000000" pitchFamily="50" charset="-128"/>
              <a:ea typeface="AR P丸ゴシック体E" panose="020F0900000000000000" pitchFamily="50" charset="-128"/>
            </a:endParaRPr>
          </a:p>
          <a:p>
            <a:pPr eaLnBrk="1" hangingPunct="1">
              <a:lnSpc>
                <a:spcPct val="80000"/>
              </a:lnSpc>
              <a:buFont typeface="Wingdings 2" panose="05020102010507070707" pitchFamily="18" charset="2"/>
              <a:buChar char=""/>
            </a:pPr>
            <a:r>
              <a:rPr lang="ja-JP" altLang="en-US" sz="1600">
                <a:ea typeface="AR P丸ゴシック体E" panose="020F0900000000000000" pitchFamily="50" charset="-128"/>
              </a:rPr>
              <a:t>パターナリズム</a:t>
            </a:r>
            <a:r>
              <a:rPr lang="en-US" altLang="ja-JP" sz="1600">
                <a:ea typeface="AR P丸ゴシック体E" panose="020F0900000000000000" pitchFamily="50" charset="-128"/>
              </a:rPr>
              <a:t>(</a:t>
            </a:r>
            <a:r>
              <a:rPr lang="ja-JP" altLang="en-US" sz="1600">
                <a:ea typeface="AR P丸ゴシック体E" panose="020F0900000000000000" pitchFamily="50" charset="-128"/>
              </a:rPr>
              <a:t>父権的温情主義</a:t>
            </a:r>
            <a:r>
              <a:rPr lang="en-US" altLang="ja-JP" sz="1600">
                <a:ea typeface="AR P丸ゴシック体E" panose="020F0900000000000000" pitchFamily="50" charset="-128"/>
              </a:rPr>
              <a:t>)</a:t>
            </a:r>
            <a:r>
              <a:rPr lang="ja-JP" altLang="en-US" sz="1600">
                <a:ea typeface="AR P丸ゴシック体E" panose="020F0900000000000000" pitchFamily="50" charset="-128"/>
              </a:rPr>
              <a:t>という力のある者のほどこしも</a:t>
            </a:r>
            <a:endParaRPr lang="ja-JP" altLang="en-US" sz="1600"/>
          </a:p>
          <a:p>
            <a:pPr eaLnBrk="1" hangingPunct="1">
              <a:lnSpc>
                <a:spcPct val="80000"/>
              </a:lnSpc>
              <a:buFontTx/>
              <a:buNone/>
            </a:pPr>
            <a:endParaRPr lang="en-US" altLang="ja-JP" sz="1000">
              <a:solidFill>
                <a:srgbClr val="FF0000"/>
              </a:solidFill>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1400">
                <a:solidFill>
                  <a:srgbClr val="FF0000"/>
                </a:solidFill>
                <a:latin typeface="HGPｺﾞｼｯｸE" panose="020B0900000000000000" pitchFamily="50" charset="-128"/>
                <a:ea typeface="HGPｺﾞｼｯｸE" panose="020B0900000000000000" pitchFamily="50" charset="-128"/>
              </a:rPr>
              <a:t>　　</a:t>
            </a:r>
            <a:r>
              <a:rPr lang="ja-JP" altLang="en-US" sz="1800">
                <a:solidFill>
                  <a:srgbClr val="FF0000"/>
                </a:solidFill>
                <a:latin typeface="HGPｺﾞｼｯｸE" panose="020B0900000000000000" pitchFamily="50" charset="-128"/>
                <a:ea typeface="HGPｺﾞｼｯｸE" panose="020B0900000000000000" pitchFamily="50" charset="-128"/>
              </a:rPr>
              <a:t>これらの関係では対等性は担保されず本人中心にはならない。</a:t>
            </a:r>
            <a:endParaRPr lang="ja-JP" altLang="en-US" sz="1400">
              <a:solidFill>
                <a:srgbClr val="FF0000"/>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326A8F53-0558-D95C-0E89-7E5847E099FA}"/>
              </a:ext>
            </a:extLst>
          </p:cNvPr>
          <p:cNvSpPr txBox="1"/>
          <p:nvPr/>
        </p:nvSpPr>
        <p:spPr>
          <a:xfrm>
            <a:off x="179388" y="6438900"/>
            <a:ext cx="8640762" cy="254000"/>
          </a:xfrm>
          <a:prstGeom prst="rect">
            <a:avLst/>
          </a:prstGeom>
          <a:noFill/>
        </p:spPr>
        <p:txBody>
          <a:bodyPr>
            <a:spAutoFit/>
          </a:bodyPr>
          <a:lstStyle/>
          <a:p>
            <a:pPr>
              <a:defRPr/>
            </a:pPr>
            <a:r>
              <a:rPr lang="ja-JP" altLang="en-US" sz="1050" dirty="0"/>
              <a:t>　</a:t>
            </a:r>
            <a:r>
              <a:rPr lang="en-US" altLang="ja-JP" sz="1050" dirty="0"/>
              <a:t>2018</a:t>
            </a:r>
            <a:r>
              <a:rPr lang="zh-TW" altLang="en-US" sz="1050" dirty="0"/>
              <a:t>年度　</a:t>
            </a:r>
            <a:r>
              <a:rPr lang="ja-JP" altLang="en-US" sz="1050" dirty="0"/>
              <a:t>障害者総合福祉推進事業　相談支援従事者研修ガイドラインの作成及び普及事業　「相談支援の目的」　門屋充郎氏　資料</a:t>
            </a:r>
          </a:p>
        </p:txBody>
      </p:sp>
      <p:sp>
        <p:nvSpPr>
          <p:cNvPr id="5" name="スライド番号プレースホルダー 1">
            <a:extLst>
              <a:ext uri="{FF2B5EF4-FFF2-40B4-BE49-F238E27FC236}">
                <a16:creationId xmlns:a16="http://schemas.microsoft.com/office/drawing/2014/main" id="{D096F266-CBD6-465A-B060-90B1E1B3A4BE}"/>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42</a:t>
            </a:fld>
            <a:endParaRPr lang="en-US" altLang="ja-JP"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46F7E17-C268-29D0-8FDF-154D05A9ACBF}"/>
              </a:ext>
            </a:extLst>
          </p:cNvPr>
          <p:cNvSpPr>
            <a:spLocks noGrp="1" noChangeArrowheads="1"/>
          </p:cNvSpPr>
          <p:nvPr>
            <p:ph type="title"/>
          </p:nvPr>
        </p:nvSpPr>
        <p:spPr>
          <a:xfrm>
            <a:off x="457200" y="260350"/>
            <a:ext cx="8229600" cy="914400"/>
          </a:xfrm>
          <a:solidFill>
            <a:schemeClr val="accent1"/>
          </a:solidFill>
        </p:spPr>
        <p:txBody>
          <a:bodyPr/>
          <a:lstStyle/>
          <a:p>
            <a:pPr eaLnBrk="1" hangingPunct="1"/>
            <a:r>
              <a:rPr lang="ja-JP" altLang="en-US" b="1">
                <a:solidFill>
                  <a:srgbClr val="0033CC"/>
                </a:solidFill>
              </a:rPr>
              <a:t>社会モデルの誤解や勘違い</a:t>
            </a:r>
          </a:p>
        </p:txBody>
      </p:sp>
      <p:sp>
        <p:nvSpPr>
          <p:cNvPr id="35843" name="Rectangle 3">
            <a:extLst>
              <a:ext uri="{FF2B5EF4-FFF2-40B4-BE49-F238E27FC236}">
                <a16:creationId xmlns:a16="http://schemas.microsoft.com/office/drawing/2014/main" id="{15A13BFC-FF6D-02E5-37DE-021183282ACF}"/>
              </a:ext>
            </a:extLst>
          </p:cNvPr>
          <p:cNvSpPr>
            <a:spLocks noGrp="1" noChangeArrowheads="1"/>
          </p:cNvSpPr>
          <p:nvPr>
            <p:ph type="body" idx="1"/>
          </p:nvPr>
        </p:nvSpPr>
        <p:spPr>
          <a:xfrm>
            <a:off x="3492500" y="3213100"/>
            <a:ext cx="1604963" cy="1181100"/>
          </a:xfrm>
        </p:spPr>
        <p:txBody>
          <a:bodyPr/>
          <a:lstStyle/>
          <a:p>
            <a:pPr marL="457200" lvl="1" indent="0" eaLnBrk="1" hangingPunct="1">
              <a:buFontTx/>
              <a:buNone/>
            </a:pPr>
            <a:r>
              <a:rPr lang="en-US" altLang="ja-JP" sz="5400" b="1"/>
              <a:t>VS</a:t>
            </a:r>
            <a:endParaRPr lang="ja-JP" altLang="en-US" sz="5400" b="1"/>
          </a:p>
        </p:txBody>
      </p:sp>
      <p:sp>
        <p:nvSpPr>
          <p:cNvPr id="35844" name="スライド番号プレースホルダー 1">
            <a:extLst>
              <a:ext uri="{FF2B5EF4-FFF2-40B4-BE49-F238E27FC236}">
                <a16:creationId xmlns:a16="http://schemas.microsoft.com/office/drawing/2014/main" id="{74CF5789-DF50-AA54-5AA1-5A10D77C00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656351A-ECBE-4B90-9E09-4815138E22D6}" type="slidenum">
              <a:rPr lang="en-US" altLang="ja-JP" sz="1400" smtClean="0"/>
              <a:pPr>
                <a:spcBef>
                  <a:spcPct val="0"/>
                </a:spcBef>
                <a:buFontTx/>
                <a:buNone/>
              </a:pPr>
              <a:t>43</a:t>
            </a:fld>
            <a:endParaRPr lang="en-US" altLang="ja-JP" sz="1400"/>
          </a:p>
        </p:txBody>
      </p:sp>
      <p:sp>
        <p:nvSpPr>
          <p:cNvPr id="35845" name="爆発 1 1">
            <a:extLst>
              <a:ext uri="{FF2B5EF4-FFF2-40B4-BE49-F238E27FC236}">
                <a16:creationId xmlns:a16="http://schemas.microsoft.com/office/drawing/2014/main" id="{C81A6EEF-0643-3182-9470-F29C9EDB5B08}"/>
              </a:ext>
            </a:extLst>
          </p:cNvPr>
          <p:cNvSpPr>
            <a:spLocks noChangeArrowheads="1"/>
          </p:cNvSpPr>
          <p:nvPr/>
        </p:nvSpPr>
        <p:spPr bwMode="auto">
          <a:xfrm>
            <a:off x="179388" y="1484313"/>
            <a:ext cx="3887787" cy="4257675"/>
          </a:xfrm>
          <a:prstGeom prst="irregularSeal1">
            <a:avLst/>
          </a:prstGeom>
          <a:noFill/>
          <a:ln w="22225" algn="ctr">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solidFill>
                  <a:srgbClr val="0066FF"/>
                </a:solidFill>
              </a:rPr>
              <a:t>医学モデル</a:t>
            </a:r>
            <a:endParaRPr lang="ja-JP" altLang="en-US" sz="3600">
              <a:solidFill>
                <a:srgbClr val="0066FF"/>
              </a:solidFill>
            </a:endParaRPr>
          </a:p>
        </p:txBody>
      </p:sp>
      <p:sp>
        <p:nvSpPr>
          <p:cNvPr id="35846" name="角丸四角形 2">
            <a:extLst>
              <a:ext uri="{FF2B5EF4-FFF2-40B4-BE49-F238E27FC236}">
                <a16:creationId xmlns:a16="http://schemas.microsoft.com/office/drawing/2014/main" id="{1DC5BA74-48DB-97C9-BCAC-741BF87799BB}"/>
              </a:ext>
            </a:extLst>
          </p:cNvPr>
          <p:cNvSpPr>
            <a:spLocks noChangeArrowheads="1"/>
          </p:cNvSpPr>
          <p:nvPr/>
        </p:nvSpPr>
        <p:spPr bwMode="auto">
          <a:xfrm>
            <a:off x="5219700" y="1844675"/>
            <a:ext cx="3467100" cy="3240088"/>
          </a:xfrm>
          <a:prstGeom prst="roundRect">
            <a:avLst>
              <a:gd name="adj" fmla="val 16667"/>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solidFill>
                  <a:srgbClr val="CC3300"/>
                </a:solidFill>
              </a:rPr>
              <a:t>社会モデル</a:t>
            </a:r>
          </a:p>
          <a:p>
            <a:pPr algn="ctr" eaLnBrk="1" hangingPunct="1">
              <a:spcBef>
                <a:spcPct val="20000"/>
              </a:spcBef>
            </a:pPr>
            <a:r>
              <a:rPr lang="ja-JP" altLang="en-US">
                <a:solidFill>
                  <a:srgbClr val="CC3300"/>
                </a:solidFill>
              </a:rPr>
              <a:t>（自立生活モデル）</a:t>
            </a:r>
          </a:p>
        </p:txBody>
      </p:sp>
      <p:sp>
        <p:nvSpPr>
          <p:cNvPr id="7" name="角丸四角形 2">
            <a:extLst>
              <a:ext uri="{FF2B5EF4-FFF2-40B4-BE49-F238E27FC236}">
                <a16:creationId xmlns:a16="http://schemas.microsoft.com/office/drawing/2014/main" id="{3CCFB25E-D432-51A9-390E-0048097C2DBE}"/>
              </a:ext>
            </a:extLst>
          </p:cNvPr>
          <p:cNvSpPr>
            <a:spLocks noChangeArrowheads="1"/>
          </p:cNvSpPr>
          <p:nvPr/>
        </p:nvSpPr>
        <p:spPr bwMode="auto">
          <a:xfrm>
            <a:off x="1325563" y="5805488"/>
            <a:ext cx="6415087" cy="822325"/>
          </a:xfrm>
          <a:prstGeom prst="roundRect">
            <a:avLst>
              <a:gd name="adj" fmla="val 16667"/>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solidFill>
                  <a:srgbClr val="CC3300"/>
                </a:solidFill>
              </a:rPr>
              <a:t>医学の否定ではない</a:t>
            </a:r>
            <a:endParaRPr lang="ja-JP" altLang="en-US">
              <a:solidFill>
                <a:srgbClr val="CC3300"/>
              </a:solidFill>
            </a:endParaRPr>
          </a:p>
        </p:txBody>
      </p:sp>
      <p:sp>
        <p:nvSpPr>
          <p:cNvPr id="4" name="乗算記号 3">
            <a:extLst>
              <a:ext uri="{FF2B5EF4-FFF2-40B4-BE49-F238E27FC236}">
                <a16:creationId xmlns:a16="http://schemas.microsoft.com/office/drawing/2014/main" id="{4D5A4233-DBD2-A6D2-CE61-4B877772C089}"/>
              </a:ext>
            </a:extLst>
          </p:cNvPr>
          <p:cNvSpPr/>
          <p:nvPr/>
        </p:nvSpPr>
        <p:spPr bwMode="auto">
          <a:xfrm>
            <a:off x="3995738" y="2924175"/>
            <a:ext cx="1081087" cy="1512888"/>
          </a:xfrm>
          <a:prstGeom prst="mathMultiply">
            <a:avLst/>
          </a:prstGeom>
          <a:noFill/>
          <a:ln w="50800" cap="flat" cmpd="sng" algn="ctr">
            <a:solidFill>
              <a:srgbClr val="C00000"/>
            </a:solidFill>
            <a:prstDash val="solid"/>
            <a:round/>
            <a:headEnd type="none" w="med" len="med"/>
            <a:tailEnd type="none" w="med" len="med"/>
          </a:ln>
          <a:effectLst/>
        </p:spPr>
        <p:txBody>
          <a:bodyPr wrap="none" anchor="ctr"/>
          <a:lstStyle/>
          <a:p>
            <a:pPr marL="566738" indent="-566738" algn="ctr" eaLnBrk="1" hangingPunct="1">
              <a:spcBef>
                <a:spcPct val="20000"/>
              </a:spcBef>
              <a:buFontTx/>
              <a:buChar char="•"/>
              <a:defRPr/>
            </a:pPr>
            <a:endParaRPr lang="ja-JP" altLang="en-US">
              <a:ln w="22225">
                <a:solidFill>
                  <a:sysClr val="windowText" lastClr="000000"/>
                </a:solidFill>
                <a:prstDash val="solid"/>
              </a:ln>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7B1AD9E-E1CB-E0B3-54D1-6B78C1D3E759}"/>
              </a:ext>
            </a:extLst>
          </p:cNvPr>
          <p:cNvSpPr>
            <a:spLocks noGrp="1" noChangeArrowheads="1"/>
          </p:cNvSpPr>
          <p:nvPr>
            <p:ph type="title"/>
          </p:nvPr>
        </p:nvSpPr>
        <p:spPr>
          <a:xfrm>
            <a:off x="457200" y="504825"/>
            <a:ext cx="8550275" cy="842963"/>
          </a:xfrm>
          <a:solidFill>
            <a:schemeClr val="accent1"/>
          </a:solidFill>
        </p:spPr>
        <p:txBody>
          <a:bodyPr/>
          <a:lstStyle/>
          <a:p>
            <a:pPr eaLnBrk="1" hangingPunct="1">
              <a:defRPr/>
            </a:pPr>
            <a:r>
              <a:rPr lang="ja-JP" altLang="en-US" sz="5539" b="1" dirty="0"/>
              <a:t>医学モデルのイメージ</a:t>
            </a:r>
          </a:p>
        </p:txBody>
      </p:sp>
      <p:sp>
        <p:nvSpPr>
          <p:cNvPr id="36867" name="スライド番号プレースホルダー 1">
            <a:extLst>
              <a:ext uri="{FF2B5EF4-FFF2-40B4-BE49-F238E27FC236}">
                <a16:creationId xmlns:a16="http://schemas.microsoft.com/office/drawing/2014/main" id="{0EEBD812-0BB4-601C-E0AA-784728C3F1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635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054100" indent="-2095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76375" indent="-2095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898650" indent="-2095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55850" indent="-2095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13050" indent="-2095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70250" indent="-2095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27450" indent="-2095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A353CA1-0807-451C-80F8-7F60411C163F}" type="slidenum">
              <a:rPr lang="en-US" altLang="ja-JP" sz="1200" smtClean="0"/>
              <a:pPr>
                <a:spcBef>
                  <a:spcPct val="0"/>
                </a:spcBef>
                <a:buFontTx/>
                <a:buNone/>
              </a:pPr>
              <a:t>44</a:t>
            </a:fld>
            <a:endParaRPr lang="en-US" altLang="ja-JP" sz="1200"/>
          </a:p>
        </p:txBody>
      </p:sp>
      <p:sp>
        <p:nvSpPr>
          <p:cNvPr id="53252" name="円/楕円 4">
            <a:extLst>
              <a:ext uri="{FF2B5EF4-FFF2-40B4-BE49-F238E27FC236}">
                <a16:creationId xmlns:a16="http://schemas.microsoft.com/office/drawing/2014/main" id="{465C6464-C1BF-1C64-39F7-C32931E0AD7B}"/>
              </a:ext>
            </a:extLst>
          </p:cNvPr>
          <p:cNvSpPr>
            <a:spLocks noChangeArrowheads="1"/>
          </p:cNvSpPr>
          <p:nvPr/>
        </p:nvSpPr>
        <p:spPr bwMode="auto">
          <a:xfrm>
            <a:off x="3335338" y="4824413"/>
            <a:ext cx="1557337" cy="1128712"/>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福祉</a:t>
            </a:r>
          </a:p>
        </p:txBody>
      </p:sp>
      <p:sp>
        <p:nvSpPr>
          <p:cNvPr id="53253" name="円/楕円 8">
            <a:extLst>
              <a:ext uri="{FF2B5EF4-FFF2-40B4-BE49-F238E27FC236}">
                <a16:creationId xmlns:a16="http://schemas.microsoft.com/office/drawing/2014/main" id="{092CE61D-0096-A69E-9E23-FEA63C87DB72}"/>
              </a:ext>
            </a:extLst>
          </p:cNvPr>
          <p:cNvSpPr>
            <a:spLocks noChangeArrowheads="1"/>
          </p:cNvSpPr>
          <p:nvPr/>
        </p:nvSpPr>
        <p:spPr bwMode="auto">
          <a:xfrm>
            <a:off x="6321425" y="4451350"/>
            <a:ext cx="1441450" cy="930275"/>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等々</a:t>
            </a:r>
          </a:p>
        </p:txBody>
      </p:sp>
      <p:sp>
        <p:nvSpPr>
          <p:cNvPr id="53254" name="円/楕円 9">
            <a:extLst>
              <a:ext uri="{FF2B5EF4-FFF2-40B4-BE49-F238E27FC236}">
                <a16:creationId xmlns:a16="http://schemas.microsoft.com/office/drawing/2014/main" id="{CDD0D7A8-16F3-146F-FC33-4BCC4421C2CA}"/>
              </a:ext>
            </a:extLst>
          </p:cNvPr>
          <p:cNvSpPr>
            <a:spLocks noChangeArrowheads="1"/>
          </p:cNvSpPr>
          <p:nvPr/>
        </p:nvSpPr>
        <p:spPr bwMode="auto">
          <a:xfrm>
            <a:off x="650875" y="4391025"/>
            <a:ext cx="1366838" cy="1065213"/>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余暇</a:t>
            </a:r>
          </a:p>
        </p:txBody>
      </p:sp>
      <p:sp>
        <p:nvSpPr>
          <p:cNvPr id="53255" name="円/楕円 10">
            <a:extLst>
              <a:ext uri="{FF2B5EF4-FFF2-40B4-BE49-F238E27FC236}">
                <a16:creationId xmlns:a16="http://schemas.microsoft.com/office/drawing/2014/main" id="{0E33C176-D268-6AF5-2ED9-4319E946D490}"/>
              </a:ext>
            </a:extLst>
          </p:cNvPr>
          <p:cNvSpPr>
            <a:spLocks noChangeArrowheads="1"/>
          </p:cNvSpPr>
          <p:nvPr/>
        </p:nvSpPr>
        <p:spPr bwMode="auto">
          <a:xfrm>
            <a:off x="1846263" y="4957763"/>
            <a:ext cx="1489075" cy="995362"/>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住宅</a:t>
            </a:r>
          </a:p>
        </p:txBody>
      </p:sp>
      <p:sp>
        <p:nvSpPr>
          <p:cNvPr id="53256" name="円/楕円 11">
            <a:extLst>
              <a:ext uri="{FF2B5EF4-FFF2-40B4-BE49-F238E27FC236}">
                <a16:creationId xmlns:a16="http://schemas.microsoft.com/office/drawing/2014/main" id="{DC4DD873-0351-3F15-C864-1DCEB0B09DE6}"/>
              </a:ext>
            </a:extLst>
          </p:cNvPr>
          <p:cNvSpPr>
            <a:spLocks noChangeArrowheads="1"/>
          </p:cNvSpPr>
          <p:nvPr/>
        </p:nvSpPr>
        <p:spPr bwMode="auto">
          <a:xfrm>
            <a:off x="3308350" y="3827463"/>
            <a:ext cx="1584325" cy="996950"/>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教育</a:t>
            </a:r>
          </a:p>
        </p:txBody>
      </p:sp>
      <p:sp>
        <p:nvSpPr>
          <p:cNvPr id="53257" name="円/楕円 12">
            <a:extLst>
              <a:ext uri="{FF2B5EF4-FFF2-40B4-BE49-F238E27FC236}">
                <a16:creationId xmlns:a16="http://schemas.microsoft.com/office/drawing/2014/main" id="{255547A1-2F7F-BF7F-0674-FEC25BFB63CD}"/>
              </a:ext>
            </a:extLst>
          </p:cNvPr>
          <p:cNvSpPr>
            <a:spLocks noChangeArrowheads="1"/>
          </p:cNvSpPr>
          <p:nvPr/>
        </p:nvSpPr>
        <p:spPr bwMode="auto">
          <a:xfrm>
            <a:off x="1846263" y="3730625"/>
            <a:ext cx="1439862" cy="1196975"/>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保健</a:t>
            </a:r>
          </a:p>
        </p:txBody>
      </p:sp>
      <p:sp>
        <p:nvSpPr>
          <p:cNvPr id="53258" name="円/楕円 14">
            <a:extLst>
              <a:ext uri="{FF2B5EF4-FFF2-40B4-BE49-F238E27FC236}">
                <a16:creationId xmlns:a16="http://schemas.microsoft.com/office/drawing/2014/main" id="{C44C9EAA-C556-BC54-3449-AECF48BE8F70}"/>
              </a:ext>
            </a:extLst>
          </p:cNvPr>
          <p:cNvSpPr>
            <a:spLocks noChangeArrowheads="1"/>
          </p:cNvSpPr>
          <p:nvPr/>
        </p:nvSpPr>
        <p:spPr bwMode="auto">
          <a:xfrm>
            <a:off x="4914900" y="3827463"/>
            <a:ext cx="1584325" cy="1063625"/>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就労</a:t>
            </a:r>
          </a:p>
        </p:txBody>
      </p:sp>
      <p:sp>
        <p:nvSpPr>
          <p:cNvPr id="53259" name="円/楕円 15">
            <a:extLst>
              <a:ext uri="{FF2B5EF4-FFF2-40B4-BE49-F238E27FC236}">
                <a16:creationId xmlns:a16="http://schemas.microsoft.com/office/drawing/2014/main" id="{7A998E12-6A32-089F-127C-F80A0437FD8C}"/>
              </a:ext>
            </a:extLst>
          </p:cNvPr>
          <p:cNvSpPr>
            <a:spLocks noChangeArrowheads="1"/>
          </p:cNvSpPr>
          <p:nvPr/>
        </p:nvSpPr>
        <p:spPr bwMode="auto">
          <a:xfrm>
            <a:off x="4914900" y="4924425"/>
            <a:ext cx="1609725" cy="996950"/>
          </a:xfrm>
          <a:prstGeom prst="ellipse">
            <a:avLst/>
          </a:prstGeom>
          <a:noFill/>
          <a:ln w="25400" algn="ctr">
            <a:solidFill>
              <a:srgbClr val="C00000"/>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defRPr/>
            </a:pPr>
            <a:r>
              <a:rPr lang="ja-JP" altLang="en-US" sz="4062">
                <a:latin typeface="Arial" panose="020B0604020202020204" pitchFamily="34" charset="0"/>
              </a:rPr>
              <a:t>活動</a:t>
            </a:r>
          </a:p>
        </p:txBody>
      </p:sp>
      <p:sp>
        <p:nvSpPr>
          <p:cNvPr id="53260" name="円/楕円 16">
            <a:extLst>
              <a:ext uri="{FF2B5EF4-FFF2-40B4-BE49-F238E27FC236}">
                <a16:creationId xmlns:a16="http://schemas.microsoft.com/office/drawing/2014/main" id="{B1B0E94B-8B54-8031-FBCC-CAB7BC7A1F09}"/>
              </a:ext>
            </a:extLst>
          </p:cNvPr>
          <p:cNvSpPr>
            <a:spLocks noChangeArrowheads="1"/>
          </p:cNvSpPr>
          <p:nvPr/>
        </p:nvSpPr>
        <p:spPr bwMode="auto">
          <a:xfrm>
            <a:off x="450850" y="2697163"/>
            <a:ext cx="7778750" cy="3789362"/>
          </a:xfrm>
          <a:prstGeom prst="ellipse">
            <a:avLst/>
          </a:prstGeom>
          <a:noFill/>
          <a:ln w="25400" algn="ctr">
            <a:solidFill>
              <a:srgbClr val="0033CC"/>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ja-JP" altLang="en-US" sz="4062">
              <a:solidFill>
                <a:srgbClr val="0066FF"/>
              </a:solidFill>
              <a:latin typeface="Arial" panose="020B0604020202020204" pitchFamily="34" charset="0"/>
            </a:endParaRPr>
          </a:p>
        </p:txBody>
      </p:sp>
      <p:sp>
        <p:nvSpPr>
          <p:cNvPr id="2" name="爆発 1 1">
            <a:extLst>
              <a:ext uri="{FF2B5EF4-FFF2-40B4-BE49-F238E27FC236}">
                <a16:creationId xmlns:a16="http://schemas.microsoft.com/office/drawing/2014/main" id="{1128B021-0B55-7328-8D32-05534C33FC19}"/>
              </a:ext>
            </a:extLst>
          </p:cNvPr>
          <p:cNvSpPr/>
          <p:nvPr/>
        </p:nvSpPr>
        <p:spPr>
          <a:xfrm>
            <a:off x="2909888" y="1268413"/>
            <a:ext cx="3094037" cy="222726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a:p>
            <a:pPr algn="ctr">
              <a:defRPr/>
            </a:pPr>
            <a:r>
              <a:rPr lang="ja-JP" altLang="en-US" sz="4985" dirty="0">
                <a:solidFill>
                  <a:schemeClr val="tx1"/>
                </a:solidFill>
              </a:rPr>
              <a:t>医療</a:t>
            </a:r>
          </a:p>
          <a:p>
            <a:pPr algn="ctr">
              <a:defRPr/>
            </a:pPr>
            <a:endParaRPr lang="ja-JP" altLang="en-US" sz="2954" dirty="0"/>
          </a:p>
        </p:txBody>
      </p:sp>
      <p:sp>
        <p:nvSpPr>
          <p:cNvPr id="53262" name="テキスト ボックス 6">
            <a:extLst>
              <a:ext uri="{FF2B5EF4-FFF2-40B4-BE49-F238E27FC236}">
                <a16:creationId xmlns:a16="http://schemas.microsoft.com/office/drawing/2014/main" id="{8623EFFB-F918-C3B3-93B7-60047D546747}"/>
              </a:ext>
            </a:extLst>
          </p:cNvPr>
          <p:cNvSpPr txBox="1">
            <a:spLocks noChangeArrowheads="1"/>
          </p:cNvSpPr>
          <p:nvPr/>
        </p:nvSpPr>
        <p:spPr bwMode="auto">
          <a:xfrm>
            <a:off x="2541588" y="5829300"/>
            <a:ext cx="3543300" cy="717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4062" u="sng" dirty="0">
                <a:solidFill>
                  <a:srgbClr val="6650E8"/>
                </a:solidFill>
                <a:latin typeface="Arial" panose="020B0604020202020204" pitchFamily="34" charset="0"/>
              </a:rPr>
              <a:t>本人のくらし</a:t>
            </a:r>
          </a:p>
        </p:txBody>
      </p:sp>
      <p:sp>
        <p:nvSpPr>
          <p:cNvPr id="3" name="ストライプ矢印 2">
            <a:extLst>
              <a:ext uri="{FF2B5EF4-FFF2-40B4-BE49-F238E27FC236}">
                <a16:creationId xmlns:a16="http://schemas.microsoft.com/office/drawing/2014/main" id="{EE3CEC28-514A-404A-4438-AA9BC6BAA9E9}"/>
              </a:ext>
            </a:extLst>
          </p:cNvPr>
          <p:cNvSpPr/>
          <p:nvPr/>
        </p:nvSpPr>
        <p:spPr bwMode="auto">
          <a:xfrm rot="5400000">
            <a:off x="3778250" y="2454275"/>
            <a:ext cx="1403350" cy="1625600"/>
          </a:xfrm>
          <a:prstGeom prst="stripedRightArrow">
            <a:avLst/>
          </a:prstGeom>
          <a:noFill/>
          <a:ln w="28575" cap="flat" cmpd="sng" algn="ctr">
            <a:solidFill>
              <a:srgbClr val="FF0000"/>
            </a:solidFill>
            <a:prstDash val="solid"/>
            <a:round/>
            <a:headEnd type="none" w="med" len="med"/>
            <a:tailEnd type="none" w="med" len="med"/>
          </a:ln>
          <a:effectLst/>
        </p:spPr>
        <p:txBody>
          <a:bodyPr wrap="none" anchor="ctr"/>
          <a:lstStyle/>
          <a:p>
            <a:pPr marL="566738" indent="-566738" algn="ctr" eaLnBrk="1" hangingPunct="1">
              <a:spcBef>
                <a:spcPct val="20000"/>
              </a:spcBef>
              <a:buFontTx/>
              <a:buChar char="•"/>
              <a:defRPr/>
            </a:pPr>
            <a:endParaRPr lang="ja-JP" altLang="en-US"/>
          </a:p>
        </p:txBody>
      </p:sp>
      <p:sp>
        <p:nvSpPr>
          <p:cNvPr id="36880" name="テキスト ボックス 3">
            <a:extLst>
              <a:ext uri="{FF2B5EF4-FFF2-40B4-BE49-F238E27FC236}">
                <a16:creationId xmlns:a16="http://schemas.microsoft.com/office/drawing/2014/main" id="{AD6B65D9-0C6F-CE07-3276-14214DE4E634}"/>
              </a:ext>
            </a:extLst>
          </p:cNvPr>
          <p:cNvSpPr txBox="1">
            <a:spLocks noChangeArrowheads="1"/>
          </p:cNvSpPr>
          <p:nvPr/>
        </p:nvSpPr>
        <p:spPr bwMode="auto">
          <a:xfrm>
            <a:off x="3995738" y="2771775"/>
            <a:ext cx="12969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t>指示</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C6D36DD-0A9B-B79D-191D-A81CE6FA629B}"/>
              </a:ext>
            </a:extLst>
          </p:cNvPr>
          <p:cNvSpPr>
            <a:spLocks noGrp="1" noChangeArrowheads="1"/>
          </p:cNvSpPr>
          <p:nvPr>
            <p:ph type="title"/>
          </p:nvPr>
        </p:nvSpPr>
        <p:spPr>
          <a:xfrm>
            <a:off x="457200" y="260350"/>
            <a:ext cx="8550275" cy="914400"/>
          </a:xfrm>
          <a:solidFill>
            <a:schemeClr val="accent1"/>
          </a:solidFill>
        </p:spPr>
        <p:txBody>
          <a:bodyPr/>
          <a:lstStyle/>
          <a:p>
            <a:pPr eaLnBrk="1" hangingPunct="1"/>
            <a:r>
              <a:rPr lang="ja-JP" altLang="en-US" sz="6000" b="1">
                <a:solidFill>
                  <a:srgbClr val="0033CC"/>
                </a:solidFill>
              </a:rPr>
              <a:t>社会モデルのイメージ</a:t>
            </a:r>
          </a:p>
        </p:txBody>
      </p:sp>
      <p:sp>
        <p:nvSpPr>
          <p:cNvPr id="37891" name="スライド番号プレースホルダー 1">
            <a:extLst>
              <a:ext uri="{FF2B5EF4-FFF2-40B4-BE49-F238E27FC236}">
                <a16:creationId xmlns:a16="http://schemas.microsoft.com/office/drawing/2014/main" id="{F847A817-83AC-34D8-D622-654E104E46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18A4061-6C35-4087-95FB-AA497FB69AB2}" type="slidenum">
              <a:rPr lang="en-US" altLang="ja-JP" sz="1400" smtClean="0"/>
              <a:pPr>
                <a:spcBef>
                  <a:spcPct val="0"/>
                </a:spcBef>
                <a:buFontTx/>
                <a:buNone/>
              </a:pPr>
              <a:t>45</a:t>
            </a:fld>
            <a:endParaRPr lang="en-US" altLang="ja-JP" sz="1400"/>
          </a:p>
        </p:txBody>
      </p:sp>
      <p:sp>
        <p:nvSpPr>
          <p:cNvPr id="3" name="角丸四角形 2">
            <a:extLst>
              <a:ext uri="{FF2B5EF4-FFF2-40B4-BE49-F238E27FC236}">
                <a16:creationId xmlns:a16="http://schemas.microsoft.com/office/drawing/2014/main" id="{D4378E83-FF59-9500-8C62-E22DAD8B4E5B}"/>
              </a:ext>
            </a:extLst>
          </p:cNvPr>
          <p:cNvSpPr>
            <a:spLocks noChangeArrowheads="1"/>
          </p:cNvSpPr>
          <p:nvPr/>
        </p:nvSpPr>
        <p:spPr bwMode="auto">
          <a:xfrm>
            <a:off x="468313" y="1196975"/>
            <a:ext cx="8539162" cy="5524500"/>
          </a:xfrm>
          <a:prstGeom prst="roundRect">
            <a:avLst>
              <a:gd name="adj" fmla="val 16667"/>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000">
                <a:solidFill>
                  <a:srgbClr val="CC3300"/>
                </a:solidFill>
              </a:rPr>
              <a:t>社会モデル</a:t>
            </a:r>
            <a:r>
              <a:rPr lang="ja-JP" altLang="en-US">
                <a:solidFill>
                  <a:srgbClr val="CC3300"/>
                </a:solidFill>
              </a:rPr>
              <a:t>（自立生活モデル）</a:t>
            </a: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a:p>
            <a:pPr algn="ctr" eaLnBrk="1" hangingPunct="1">
              <a:spcBef>
                <a:spcPct val="20000"/>
              </a:spcBef>
            </a:pPr>
            <a:endParaRPr lang="ja-JP" altLang="en-US">
              <a:solidFill>
                <a:srgbClr val="CC3300"/>
              </a:solidFill>
            </a:endParaRPr>
          </a:p>
        </p:txBody>
      </p:sp>
      <p:sp>
        <p:nvSpPr>
          <p:cNvPr id="5" name="円/楕円 4">
            <a:extLst>
              <a:ext uri="{FF2B5EF4-FFF2-40B4-BE49-F238E27FC236}">
                <a16:creationId xmlns:a16="http://schemas.microsoft.com/office/drawing/2014/main" id="{6BE146AF-6E3E-CB26-B11C-0604ACD10CE0}"/>
              </a:ext>
            </a:extLst>
          </p:cNvPr>
          <p:cNvSpPr>
            <a:spLocks noChangeArrowheads="1"/>
          </p:cNvSpPr>
          <p:nvPr/>
        </p:nvSpPr>
        <p:spPr bwMode="auto">
          <a:xfrm>
            <a:off x="2124075" y="2492375"/>
            <a:ext cx="1439863" cy="1223963"/>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福祉</a:t>
            </a:r>
          </a:p>
        </p:txBody>
      </p:sp>
      <p:sp>
        <p:nvSpPr>
          <p:cNvPr id="9" name="円/楕円 8">
            <a:extLst>
              <a:ext uri="{FF2B5EF4-FFF2-40B4-BE49-F238E27FC236}">
                <a16:creationId xmlns:a16="http://schemas.microsoft.com/office/drawing/2014/main" id="{3CEA896E-20DA-0786-3130-D34CA691F00D}"/>
              </a:ext>
            </a:extLst>
          </p:cNvPr>
          <p:cNvSpPr>
            <a:spLocks noChangeArrowheads="1"/>
          </p:cNvSpPr>
          <p:nvPr/>
        </p:nvSpPr>
        <p:spPr bwMode="auto">
          <a:xfrm>
            <a:off x="5580063" y="4868863"/>
            <a:ext cx="1439862" cy="1008062"/>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等々</a:t>
            </a:r>
          </a:p>
        </p:txBody>
      </p:sp>
      <p:sp>
        <p:nvSpPr>
          <p:cNvPr id="10" name="円/楕円 9">
            <a:extLst>
              <a:ext uri="{FF2B5EF4-FFF2-40B4-BE49-F238E27FC236}">
                <a16:creationId xmlns:a16="http://schemas.microsoft.com/office/drawing/2014/main" id="{72D3871C-E102-506F-F930-F1B76C890A90}"/>
              </a:ext>
            </a:extLst>
          </p:cNvPr>
          <p:cNvSpPr>
            <a:spLocks noChangeArrowheads="1"/>
          </p:cNvSpPr>
          <p:nvPr/>
        </p:nvSpPr>
        <p:spPr bwMode="auto">
          <a:xfrm>
            <a:off x="2411413" y="4868863"/>
            <a:ext cx="1368425" cy="1152525"/>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余暇</a:t>
            </a:r>
          </a:p>
        </p:txBody>
      </p:sp>
      <p:sp>
        <p:nvSpPr>
          <p:cNvPr id="11" name="円/楕円 10">
            <a:extLst>
              <a:ext uri="{FF2B5EF4-FFF2-40B4-BE49-F238E27FC236}">
                <a16:creationId xmlns:a16="http://schemas.microsoft.com/office/drawing/2014/main" id="{F0E9E043-B05E-CA8A-4448-07D24F61F032}"/>
              </a:ext>
            </a:extLst>
          </p:cNvPr>
          <p:cNvSpPr>
            <a:spLocks noChangeArrowheads="1"/>
          </p:cNvSpPr>
          <p:nvPr/>
        </p:nvSpPr>
        <p:spPr bwMode="auto">
          <a:xfrm>
            <a:off x="3606800" y="3933825"/>
            <a:ext cx="1828800" cy="10795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住宅</a:t>
            </a:r>
          </a:p>
        </p:txBody>
      </p:sp>
      <p:sp>
        <p:nvSpPr>
          <p:cNvPr id="12" name="円/楕円 11">
            <a:extLst>
              <a:ext uri="{FF2B5EF4-FFF2-40B4-BE49-F238E27FC236}">
                <a16:creationId xmlns:a16="http://schemas.microsoft.com/office/drawing/2014/main" id="{5BFD0E18-ABC6-9A63-81A3-F5FE9DE02852}"/>
              </a:ext>
            </a:extLst>
          </p:cNvPr>
          <p:cNvSpPr>
            <a:spLocks noChangeArrowheads="1"/>
          </p:cNvSpPr>
          <p:nvPr/>
        </p:nvSpPr>
        <p:spPr bwMode="auto">
          <a:xfrm>
            <a:off x="5724525" y="2420938"/>
            <a:ext cx="1584325" cy="10795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教育</a:t>
            </a:r>
          </a:p>
        </p:txBody>
      </p:sp>
      <p:sp>
        <p:nvSpPr>
          <p:cNvPr id="13" name="円/楕円 12">
            <a:extLst>
              <a:ext uri="{FF2B5EF4-FFF2-40B4-BE49-F238E27FC236}">
                <a16:creationId xmlns:a16="http://schemas.microsoft.com/office/drawing/2014/main" id="{FD31BFD5-519A-F733-2630-ED5A606605BD}"/>
              </a:ext>
            </a:extLst>
          </p:cNvPr>
          <p:cNvSpPr>
            <a:spLocks noChangeArrowheads="1"/>
          </p:cNvSpPr>
          <p:nvPr/>
        </p:nvSpPr>
        <p:spPr bwMode="auto">
          <a:xfrm>
            <a:off x="1476375" y="3716338"/>
            <a:ext cx="1439863" cy="1296987"/>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保健</a:t>
            </a:r>
          </a:p>
        </p:txBody>
      </p:sp>
      <p:sp>
        <p:nvSpPr>
          <p:cNvPr id="14" name="円/楕円 13">
            <a:extLst>
              <a:ext uri="{FF2B5EF4-FFF2-40B4-BE49-F238E27FC236}">
                <a16:creationId xmlns:a16="http://schemas.microsoft.com/office/drawing/2014/main" id="{32E5E3CA-AEB3-E824-FBAD-A435BBBB7DDA}"/>
              </a:ext>
            </a:extLst>
          </p:cNvPr>
          <p:cNvSpPr>
            <a:spLocks noChangeArrowheads="1"/>
          </p:cNvSpPr>
          <p:nvPr/>
        </p:nvSpPr>
        <p:spPr bwMode="auto">
          <a:xfrm>
            <a:off x="3995738" y="2708275"/>
            <a:ext cx="1439862" cy="1081088"/>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医療</a:t>
            </a:r>
          </a:p>
        </p:txBody>
      </p:sp>
      <p:sp>
        <p:nvSpPr>
          <p:cNvPr id="15" name="円/楕円 14">
            <a:extLst>
              <a:ext uri="{FF2B5EF4-FFF2-40B4-BE49-F238E27FC236}">
                <a16:creationId xmlns:a16="http://schemas.microsoft.com/office/drawing/2014/main" id="{C5269068-8DD3-D42F-9DA8-1D8369C5DEFC}"/>
              </a:ext>
            </a:extLst>
          </p:cNvPr>
          <p:cNvSpPr>
            <a:spLocks noChangeArrowheads="1"/>
          </p:cNvSpPr>
          <p:nvPr/>
        </p:nvSpPr>
        <p:spPr bwMode="auto">
          <a:xfrm>
            <a:off x="6227763" y="3644900"/>
            <a:ext cx="1584325" cy="1152525"/>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就労</a:t>
            </a:r>
          </a:p>
        </p:txBody>
      </p:sp>
      <p:sp>
        <p:nvSpPr>
          <p:cNvPr id="16" name="円/楕円 15">
            <a:extLst>
              <a:ext uri="{FF2B5EF4-FFF2-40B4-BE49-F238E27FC236}">
                <a16:creationId xmlns:a16="http://schemas.microsoft.com/office/drawing/2014/main" id="{F7CE03A7-BA29-9F3B-F6A0-31D6FDC1144C}"/>
              </a:ext>
            </a:extLst>
          </p:cNvPr>
          <p:cNvSpPr>
            <a:spLocks noChangeArrowheads="1"/>
          </p:cNvSpPr>
          <p:nvPr/>
        </p:nvSpPr>
        <p:spPr bwMode="auto">
          <a:xfrm>
            <a:off x="4067175" y="5229225"/>
            <a:ext cx="1441450" cy="10795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t>活動</a:t>
            </a:r>
          </a:p>
        </p:txBody>
      </p:sp>
      <p:sp>
        <p:nvSpPr>
          <p:cNvPr id="6" name="円/楕円 5">
            <a:extLst>
              <a:ext uri="{FF2B5EF4-FFF2-40B4-BE49-F238E27FC236}">
                <a16:creationId xmlns:a16="http://schemas.microsoft.com/office/drawing/2014/main" id="{9764C008-5249-71EA-B3AB-5F97D84D129C}"/>
              </a:ext>
            </a:extLst>
          </p:cNvPr>
          <p:cNvSpPr>
            <a:spLocks noChangeArrowheads="1"/>
          </p:cNvSpPr>
          <p:nvPr/>
        </p:nvSpPr>
        <p:spPr bwMode="auto">
          <a:xfrm>
            <a:off x="827088" y="2041525"/>
            <a:ext cx="7777162" cy="4679950"/>
          </a:xfrm>
          <a:prstGeom prst="ellipse">
            <a:avLst/>
          </a:prstGeom>
          <a:noFill/>
          <a:ln w="25400" algn="ctr">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pPr>
            <a:r>
              <a:rPr lang="ja-JP" altLang="en-US" sz="4400">
                <a:solidFill>
                  <a:srgbClr val="0066FF"/>
                </a:solidFill>
              </a:rPr>
              <a:t>本人のくらしに対する思い</a:t>
            </a:r>
          </a:p>
          <a:p>
            <a:pPr algn="ctr" eaLnBrk="1" hangingPunct="1">
              <a:spcBef>
                <a:spcPct val="20000"/>
              </a:spcBef>
            </a:pPr>
            <a:endParaRPr lang="ja-JP" altLang="en-US" sz="4400">
              <a:solidFill>
                <a:srgbClr val="0066FF"/>
              </a:solidFill>
            </a:endParaRPr>
          </a:p>
          <a:p>
            <a:pPr algn="ctr" eaLnBrk="1" hangingPunct="1">
              <a:spcBef>
                <a:spcPct val="20000"/>
              </a:spcBef>
            </a:pPr>
            <a:endParaRPr lang="ja-JP" altLang="en-US" sz="4400">
              <a:solidFill>
                <a:srgbClr val="0066FF"/>
              </a:solidFill>
            </a:endParaRPr>
          </a:p>
          <a:p>
            <a:pPr algn="ctr" eaLnBrk="1" hangingPunct="1">
              <a:spcBef>
                <a:spcPct val="20000"/>
              </a:spcBef>
            </a:pPr>
            <a:endParaRPr lang="ja-JP" altLang="en-US" sz="4400">
              <a:solidFill>
                <a:srgbClr val="0066FF"/>
              </a:solidFill>
            </a:endParaRPr>
          </a:p>
          <a:p>
            <a:pPr algn="ctr" eaLnBrk="1" hangingPunct="1">
              <a:spcBef>
                <a:spcPct val="20000"/>
              </a:spcBef>
            </a:pPr>
            <a:endParaRPr lang="ja-JP" altLang="en-US" sz="4400">
              <a:solidFill>
                <a:srgbClr val="0066FF"/>
              </a:solidFill>
            </a:endParaRPr>
          </a:p>
          <a:p>
            <a:pPr algn="ctr" eaLnBrk="1" hangingPunct="1">
              <a:spcBef>
                <a:spcPct val="20000"/>
              </a:spcBef>
            </a:pPr>
            <a:endParaRPr lang="ja-JP" altLang="en-US" sz="440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P spid="11" grpId="0" animBg="1"/>
      <p:bldP spid="12" grpId="0" animBg="1"/>
      <p:bldP spid="13" grpId="0" animBg="1"/>
      <p:bldP spid="14" grpId="0" animBg="1"/>
      <p:bldP spid="15" grpId="0" animBg="1"/>
      <p:bldP spid="16"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B1C0E17-C9E6-4D67-5B88-904AF3BE85F4}"/>
              </a:ext>
            </a:extLst>
          </p:cNvPr>
          <p:cNvSpPr>
            <a:spLocks noGrp="1" noChangeArrowheads="1"/>
          </p:cNvSpPr>
          <p:nvPr>
            <p:ph type="title" idx="4294967295"/>
          </p:nvPr>
        </p:nvSpPr>
        <p:spPr>
          <a:xfrm>
            <a:off x="457200" y="846138"/>
            <a:ext cx="8229600" cy="1054100"/>
          </a:xfrm>
        </p:spPr>
        <p:txBody>
          <a:bodyPr/>
          <a:lstStyle/>
          <a:p>
            <a:pPr eaLnBrk="1" hangingPunct="1"/>
            <a:r>
              <a:rPr lang="ja-JP" altLang="en-US" sz="5400">
                <a:solidFill>
                  <a:srgbClr val="0033CC"/>
                </a:solidFill>
              </a:rPr>
              <a:t>地域自立生活の理念</a:t>
            </a:r>
          </a:p>
        </p:txBody>
      </p:sp>
      <p:sp>
        <p:nvSpPr>
          <p:cNvPr id="12291" name="Rectangle 3">
            <a:extLst>
              <a:ext uri="{FF2B5EF4-FFF2-40B4-BE49-F238E27FC236}">
                <a16:creationId xmlns:a16="http://schemas.microsoft.com/office/drawing/2014/main" id="{EC2C1B2A-A235-CEE3-18F6-D0BE610403B1}"/>
              </a:ext>
            </a:extLst>
          </p:cNvPr>
          <p:cNvSpPr>
            <a:spLocks noGrp="1" noChangeArrowheads="1"/>
          </p:cNvSpPr>
          <p:nvPr>
            <p:ph type="body" idx="4294967295"/>
          </p:nvPr>
        </p:nvSpPr>
        <p:spPr/>
        <p:txBody>
          <a:bodyPr/>
          <a:lstStyle/>
          <a:p>
            <a:pPr eaLnBrk="1" hangingPunct="1">
              <a:buFontTx/>
              <a:buNone/>
              <a:defRPr/>
            </a:pPr>
            <a:endParaRPr lang="en-US" altLang="ja-JP" sz="4985"/>
          </a:p>
          <a:p>
            <a:pPr eaLnBrk="1" hangingPunct="1">
              <a:buFontTx/>
              <a:buNone/>
              <a:defRPr/>
            </a:pPr>
            <a:r>
              <a:rPr lang="ja-JP" altLang="en-US" sz="4985"/>
              <a:t>障害のある人もない人も</a:t>
            </a:r>
          </a:p>
          <a:p>
            <a:pPr eaLnBrk="1" hangingPunct="1">
              <a:buFontTx/>
              <a:buNone/>
              <a:defRPr/>
            </a:pPr>
            <a:r>
              <a:rPr lang="ja-JP" altLang="en-US" sz="4985"/>
              <a:t>　　　　　　助け合いながら</a:t>
            </a:r>
          </a:p>
          <a:p>
            <a:pPr eaLnBrk="1" hangingPunct="1">
              <a:buFontTx/>
              <a:buNone/>
              <a:defRPr/>
            </a:pPr>
            <a:r>
              <a:rPr lang="ja-JP" altLang="en-US" sz="4985"/>
              <a:t>　　　　その人らしい暮らしを</a:t>
            </a:r>
          </a:p>
          <a:p>
            <a:pPr eaLnBrk="1" hangingPunct="1">
              <a:buFontTx/>
              <a:buNone/>
              <a:defRPr/>
            </a:pPr>
            <a:r>
              <a:rPr lang="ja-JP" altLang="en-US" sz="2585"/>
              <a:t>　　　　　　</a:t>
            </a:r>
          </a:p>
        </p:txBody>
      </p:sp>
      <p:sp>
        <p:nvSpPr>
          <p:cNvPr id="4" name="正方形/長方形 3">
            <a:extLst>
              <a:ext uri="{FF2B5EF4-FFF2-40B4-BE49-F238E27FC236}">
                <a16:creationId xmlns:a16="http://schemas.microsoft.com/office/drawing/2014/main" id="{16475A57-5ABC-9E26-E2C1-27F8239B369C}"/>
              </a:ext>
            </a:extLst>
          </p:cNvPr>
          <p:cNvSpPr>
            <a:spLocks noChangeArrowheads="1"/>
          </p:cNvSpPr>
          <p:nvPr/>
        </p:nvSpPr>
        <p:spPr bwMode="auto">
          <a:xfrm>
            <a:off x="403225" y="3429000"/>
            <a:ext cx="2767013" cy="1030288"/>
          </a:xfrm>
          <a:prstGeom prst="rect">
            <a:avLst/>
          </a:prstGeom>
          <a:noFill/>
          <a:ln>
            <a:noFill/>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6092" u="sng" dirty="0">
                <a:solidFill>
                  <a:srgbClr val="FF0000"/>
                </a:solidFill>
                <a:latin typeface="Arial" panose="020B0604020202020204" pitchFamily="34" charset="0"/>
              </a:rPr>
              <a:t>地域で</a:t>
            </a:r>
            <a:endParaRPr lang="ja-JP" altLang="en-US" sz="6092" dirty="0">
              <a:solidFill>
                <a:srgbClr val="FF0000"/>
              </a:solidFill>
              <a:latin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4FA2356F-687B-7DF5-6AE3-34D0347B39D4}"/>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46</a:t>
            </a:fld>
            <a:endParaRPr lang="en-US" altLang="ja-JP"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xit" presetSubtype="0" fill="hold" grpId="1" nodeType="clickEffect">
                                  <p:stCondLst>
                                    <p:cond delay="0"/>
                                  </p:stCondLst>
                                  <p:childTnLst>
                                    <p:animEffect transition="out" filter="fade">
                                      <p:cBhvr>
                                        <p:cTn id="24" dur="1000"/>
                                        <p:tgtEl>
                                          <p:spTgt spid="4"/>
                                        </p:tgtEl>
                                      </p:cBhvr>
                                    </p:animEffect>
                                    <p:anim calcmode="lin" valueType="num">
                                      <p:cBhvr>
                                        <p:cTn id="25" dur="1000"/>
                                        <p:tgtEl>
                                          <p:spTgt spid="4"/>
                                        </p:tgtEl>
                                        <p:attrNameLst>
                                          <p:attrName>ppt_x</p:attrName>
                                        </p:attrNameLst>
                                      </p:cBhvr>
                                      <p:tavLst>
                                        <p:tav tm="0">
                                          <p:val>
                                            <p:strVal val="ppt_x"/>
                                          </p:val>
                                        </p:tav>
                                        <p:tav tm="100000">
                                          <p:val>
                                            <p:strVal val="ppt_x"/>
                                          </p:val>
                                        </p:tav>
                                      </p:tavLst>
                                    </p:anim>
                                    <p:anim calcmode="lin" valueType="num">
                                      <p:cBhvr>
                                        <p:cTn id="26" dur="1000"/>
                                        <p:tgtEl>
                                          <p:spTgt spid="4"/>
                                        </p:tgtEl>
                                        <p:attrNameLst>
                                          <p:attrName>ppt_y</p:attrName>
                                        </p:attrNameLst>
                                      </p:cBhvr>
                                      <p:tavLst>
                                        <p:tav tm="0">
                                          <p:val>
                                            <p:strVal val="ppt_y"/>
                                          </p:val>
                                        </p:tav>
                                        <p:tav tm="100000">
                                          <p:val>
                                            <p:strVal val="ppt_y+.1"/>
                                          </p:val>
                                        </p:tav>
                                      </p:tavLst>
                                    </p:anim>
                                    <p:set>
                                      <p:cBhvr>
                                        <p:cTn id="2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677B118-C7F5-3BE0-A7C0-38E825263205}"/>
              </a:ext>
            </a:extLst>
          </p:cNvPr>
          <p:cNvSpPr>
            <a:spLocks noGrp="1" noChangeArrowheads="1"/>
          </p:cNvSpPr>
          <p:nvPr>
            <p:ph type="body" idx="1"/>
          </p:nvPr>
        </p:nvSpPr>
        <p:spPr>
          <a:xfrm>
            <a:off x="457200" y="438150"/>
            <a:ext cx="8229600" cy="5214938"/>
          </a:xfrm>
        </p:spPr>
        <p:txBody>
          <a:bodyPr/>
          <a:lstStyle/>
          <a:p>
            <a:pPr eaLnBrk="1" hangingPunct="1">
              <a:buFontTx/>
              <a:buNone/>
              <a:defRPr/>
            </a:pPr>
            <a:r>
              <a:rPr lang="ja-JP" altLang="en-US" sz="6092" b="1" dirty="0"/>
              <a:t>　</a:t>
            </a:r>
          </a:p>
          <a:p>
            <a:pPr eaLnBrk="1" hangingPunct="1">
              <a:buFontTx/>
              <a:buNone/>
              <a:defRPr/>
            </a:pPr>
            <a:r>
              <a:rPr lang="ja-JP" altLang="en-US" sz="6092" b="1" dirty="0"/>
              <a:t>　ただ</a:t>
            </a:r>
            <a:r>
              <a:rPr lang="ja-JP" altLang="en-US" sz="6092" b="1" dirty="0">
                <a:solidFill>
                  <a:srgbClr val="FF0000"/>
                </a:solidFill>
              </a:rPr>
              <a:t>ふつう</a:t>
            </a:r>
            <a:r>
              <a:rPr lang="ja-JP" altLang="en-US" sz="6092" b="1" dirty="0"/>
              <a:t>に</a:t>
            </a:r>
          </a:p>
          <a:p>
            <a:pPr eaLnBrk="1" hangingPunct="1">
              <a:buFontTx/>
              <a:buNone/>
              <a:defRPr/>
            </a:pPr>
            <a:r>
              <a:rPr lang="ja-JP" altLang="en-US" sz="6092" b="1" dirty="0">
                <a:solidFill>
                  <a:srgbClr val="0066FF"/>
                </a:solidFill>
              </a:rPr>
              <a:t>　　　　　　</a:t>
            </a:r>
            <a:r>
              <a:rPr lang="ja-JP" altLang="en-US" sz="6092" b="1" dirty="0"/>
              <a:t>暮らして</a:t>
            </a:r>
          </a:p>
          <a:p>
            <a:pPr eaLnBrk="1" hangingPunct="1">
              <a:buFontTx/>
              <a:buNone/>
              <a:defRPr/>
            </a:pPr>
            <a:r>
              <a:rPr lang="ja-JP" altLang="en-US" sz="6092" b="1" dirty="0"/>
              <a:t>　　　　　いきたいだけ</a:t>
            </a:r>
          </a:p>
        </p:txBody>
      </p:sp>
      <p:sp>
        <p:nvSpPr>
          <p:cNvPr id="3" name="正方形/長方形 2">
            <a:extLst>
              <a:ext uri="{FF2B5EF4-FFF2-40B4-BE49-F238E27FC236}">
                <a16:creationId xmlns:a16="http://schemas.microsoft.com/office/drawing/2014/main" id="{78F3574C-5B26-9FD1-B988-0678A19B6E32}"/>
              </a:ext>
            </a:extLst>
          </p:cNvPr>
          <p:cNvSpPr>
            <a:spLocks noChangeArrowheads="1"/>
          </p:cNvSpPr>
          <p:nvPr/>
        </p:nvSpPr>
        <p:spPr bwMode="auto">
          <a:xfrm>
            <a:off x="582613" y="2492375"/>
            <a:ext cx="3052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200" u="sng">
                <a:solidFill>
                  <a:srgbClr val="0066FF"/>
                </a:solidFill>
              </a:rPr>
              <a:t>地域で</a:t>
            </a:r>
            <a:endParaRPr lang="ja-JP" altLang="en-US" sz="7200">
              <a:solidFill>
                <a:srgbClr val="0066FF"/>
              </a:solidFill>
            </a:endParaRPr>
          </a:p>
        </p:txBody>
      </p:sp>
      <p:sp>
        <p:nvSpPr>
          <p:cNvPr id="2" name="スライド番号プレースホルダー 1">
            <a:extLst>
              <a:ext uri="{FF2B5EF4-FFF2-40B4-BE49-F238E27FC236}">
                <a16:creationId xmlns:a16="http://schemas.microsoft.com/office/drawing/2014/main" id="{0D00304F-BCE8-9B9D-DF1B-7C5B89FB021E}"/>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47</a:t>
            </a:fld>
            <a:endParaRPr lang="en-US" altLang="ja-JP"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xit" presetSubtype="0" fill="hold" grpId="1" nodeType="clickEffect">
                                  <p:stCondLst>
                                    <p:cond delay="0"/>
                                  </p:stCondLst>
                                  <p:childTnLst>
                                    <p:animEffect transition="out" filter="fade">
                                      <p:cBhvr>
                                        <p:cTn id="24" dur="1000"/>
                                        <p:tgtEl>
                                          <p:spTgt spid="3"/>
                                        </p:tgtEl>
                                      </p:cBhvr>
                                    </p:animEffect>
                                    <p:anim calcmode="lin" valueType="num">
                                      <p:cBhvr>
                                        <p:cTn id="25" dur="1000"/>
                                        <p:tgtEl>
                                          <p:spTgt spid="3"/>
                                        </p:tgtEl>
                                        <p:attrNameLst>
                                          <p:attrName>ppt_x</p:attrName>
                                        </p:attrNameLst>
                                      </p:cBhvr>
                                      <p:tavLst>
                                        <p:tav tm="0">
                                          <p:val>
                                            <p:strVal val="ppt_x"/>
                                          </p:val>
                                        </p:tav>
                                        <p:tav tm="100000">
                                          <p:val>
                                            <p:strVal val="ppt_x"/>
                                          </p:val>
                                        </p:tav>
                                      </p:tavLst>
                                    </p:anim>
                                    <p:anim calcmode="lin" valueType="num">
                                      <p:cBhvr>
                                        <p:cTn id="26" dur="1000"/>
                                        <p:tgtEl>
                                          <p:spTgt spid="3"/>
                                        </p:tgtEl>
                                        <p:attrNameLst>
                                          <p:attrName>ppt_y</p:attrName>
                                        </p:attrNameLst>
                                      </p:cBhvr>
                                      <p:tavLst>
                                        <p:tav tm="0">
                                          <p:val>
                                            <p:strVal val="ppt_y"/>
                                          </p:val>
                                        </p:tav>
                                        <p:tav tm="100000">
                                          <p:val>
                                            <p:strVal val="ppt_y+.1"/>
                                          </p:val>
                                        </p:tav>
                                      </p:tavLst>
                                    </p:anim>
                                    <p:set>
                                      <p:cBhvr>
                                        <p:cTn id="2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FCF5FB-19EF-00C1-65F7-54E15CF27736}"/>
              </a:ext>
            </a:extLst>
          </p:cNvPr>
          <p:cNvSpPr>
            <a:spLocks noGrp="1" noChangeArrowheads="1"/>
          </p:cNvSpPr>
          <p:nvPr>
            <p:ph type="body" idx="1"/>
          </p:nvPr>
        </p:nvSpPr>
        <p:spPr>
          <a:xfrm>
            <a:off x="517525" y="836613"/>
            <a:ext cx="8229600" cy="5214937"/>
          </a:xfrm>
        </p:spPr>
        <p:txBody>
          <a:bodyPr/>
          <a:lstStyle/>
          <a:p>
            <a:pPr eaLnBrk="1" hangingPunct="1">
              <a:buFontTx/>
              <a:buNone/>
              <a:defRPr/>
            </a:pPr>
            <a:r>
              <a:rPr lang="ja-JP" altLang="en-US" sz="4431" b="1" dirty="0"/>
              <a:t>その思いに</a:t>
            </a:r>
          </a:p>
          <a:p>
            <a:pPr eaLnBrk="1" hangingPunct="1">
              <a:buFontTx/>
              <a:buNone/>
              <a:defRPr/>
            </a:pPr>
            <a:r>
              <a:rPr lang="ja-JP" altLang="en-US" sz="4431" b="1" dirty="0"/>
              <a:t>　　　寄り添いながら</a:t>
            </a:r>
          </a:p>
          <a:p>
            <a:pPr eaLnBrk="1" hangingPunct="1">
              <a:buFontTx/>
              <a:buNone/>
              <a:defRPr/>
            </a:pPr>
            <a:r>
              <a:rPr lang="ja-JP" altLang="en-US" sz="4431" b="1" dirty="0"/>
              <a:t>　　　　　一緒に考えていくしくみが</a:t>
            </a:r>
          </a:p>
          <a:p>
            <a:pPr eaLnBrk="1" hangingPunct="1">
              <a:buFontTx/>
              <a:buNone/>
              <a:defRPr/>
            </a:pPr>
            <a:r>
              <a:rPr lang="ja-JP" altLang="en-US" sz="6092" b="1" dirty="0">
                <a:solidFill>
                  <a:srgbClr val="FF0000"/>
                </a:solidFill>
              </a:rPr>
              <a:t>　　</a:t>
            </a:r>
            <a:r>
              <a:rPr lang="ja-JP" altLang="en-US" sz="8000" b="1" dirty="0">
                <a:solidFill>
                  <a:srgbClr val="FF0000"/>
                </a:solidFill>
              </a:rPr>
              <a:t>「相談支援」</a:t>
            </a:r>
            <a:endParaRPr lang="ja-JP" altLang="en-US" sz="6092" b="1" dirty="0">
              <a:solidFill>
                <a:srgbClr val="FF0000"/>
              </a:solidFill>
            </a:endParaRPr>
          </a:p>
          <a:p>
            <a:pPr eaLnBrk="1" hangingPunct="1">
              <a:buFontTx/>
              <a:buNone/>
              <a:defRPr/>
            </a:pPr>
            <a:r>
              <a:rPr lang="ja-JP" altLang="en-US" sz="6092" b="1" dirty="0"/>
              <a:t>　　　　そのものだと思う</a:t>
            </a:r>
          </a:p>
        </p:txBody>
      </p:sp>
      <p:sp>
        <p:nvSpPr>
          <p:cNvPr id="2" name="スライド番号プレースホルダー 1">
            <a:extLst>
              <a:ext uri="{FF2B5EF4-FFF2-40B4-BE49-F238E27FC236}">
                <a16:creationId xmlns:a16="http://schemas.microsoft.com/office/drawing/2014/main" id="{9D547184-F481-DD17-070A-0156C3C0CDD6}"/>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48</a:t>
            </a:fld>
            <a:endParaRPr lang="en-US" altLang="ja-JP"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39B791B-6FF7-3313-E48D-8A3DE7B2D0CF}"/>
              </a:ext>
            </a:extLst>
          </p:cNvPr>
          <p:cNvSpPr>
            <a:spLocks noGrp="1" noChangeArrowheads="1"/>
          </p:cNvSpPr>
          <p:nvPr>
            <p:ph type="title"/>
          </p:nvPr>
        </p:nvSpPr>
        <p:spPr>
          <a:xfrm>
            <a:off x="468313" y="188913"/>
            <a:ext cx="8229600" cy="692150"/>
          </a:xfrm>
        </p:spPr>
        <p:txBody>
          <a:bodyPr/>
          <a:lstStyle/>
          <a:p>
            <a:pPr defTabSz="912813" eaLnBrk="1" hangingPunct="1"/>
            <a:r>
              <a:rPr lang="ja-JP" altLang="en-US" sz="5400">
                <a:solidFill>
                  <a:srgbClr val="0033CC"/>
                </a:solidFill>
              </a:rPr>
              <a:t>自立って何だろう？！</a:t>
            </a:r>
          </a:p>
        </p:txBody>
      </p:sp>
      <p:sp>
        <p:nvSpPr>
          <p:cNvPr id="31747" name="Rectangle 3">
            <a:extLst>
              <a:ext uri="{FF2B5EF4-FFF2-40B4-BE49-F238E27FC236}">
                <a16:creationId xmlns:a16="http://schemas.microsoft.com/office/drawing/2014/main" id="{8271488B-56FD-6AB7-24AF-ED448EAB5C4F}"/>
              </a:ext>
            </a:extLst>
          </p:cNvPr>
          <p:cNvSpPr>
            <a:spLocks noGrp="1" noChangeArrowheads="1"/>
          </p:cNvSpPr>
          <p:nvPr>
            <p:ph idx="1"/>
          </p:nvPr>
        </p:nvSpPr>
        <p:spPr>
          <a:xfrm>
            <a:off x="250825" y="981075"/>
            <a:ext cx="8713788" cy="5761038"/>
          </a:xfrm>
        </p:spPr>
        <p:txBody>
          <a:bodyPr/>
          <a:lstStyle/>
          <a:p>
            <a:pPr defTabSz="912813" eaLnBrk="1" hangingPunct="1">
              <a:lnSpc>
                <a:spcPct val="90000"/>
              </a:lnSpc>
              <a:buFontTx/>
              <a:buNone/>
            </a:pPr>
            <a:r>
              <a:rPr lang="ja-JP" altLang="en-US" sz="2800" dirty="0"/>
              <a:t>・自分のことは、自分ですること？</a:t>
            </a:r>
          </a:p>
          <a:p>
            <a:pPr defTabSz="912813" eaLnBrk="1" hangingPunct="1">
              <a:lnSpc>
                <a:spcPct val="90000"/>
              </a:lnSpc>
              <a:buFontTx/>
              <a:buNone/>
            </a:pPr>
            <a:r>
              <a:rPr lang="ja-JP" altLang="en-US" sz="2800" dirty="0"/>
              <a:t>・自分で働いて、稼いだお金で生活すること？</a:t>
            </a:r>
          </a:p>
          <a:p>
            <a:pPr defTabSz="912813" eaLnBrk="1" hangingPunct="1">
              <a:lnSpc>
                <a:spcPct val="90000"/>
              </a:lnSpc>
              <a:buFontTx/>
              <a:buNone/>
            </a:pPr>
            <a:r>
              <a:rPr lang="ja-JP" altLang="en-US" sz="2800" dirty="0"/>
              <a:t>・結婚して、子どもを育てること？</a:t>
            </a:r>
            <a:endParaRPr lang="en-US" altLang="ja-JP" sz="2800" dirty="0"/>
          </a:p>
          <a:p>
            <a:pPr defTabSz="912813" eaLnBrk="1" hangingPunct="1">
              <a:lnSpc>
                <a:spcPct val="90000"/>
              </a:lnSpc>
              <a:buFontTx/>
              <a:buNone/>
            </a:pPr>
            <a:r>
              <a:rPr lang="ja-JP" altLang="en-US" sz="2800" dirty="0"/>
              <a:t>　これはこれで、</a:t>
            </a:r>
            <a:r>
              <a:rPr lang="ja-JP" altLang="en-US" sz="2800" dirty="0">
                <a:solidFill>
                  <a:srgbClr val="0066FF"/>
                </a:solidFill>
              </a:rPr>
              <a:t>大事なことではあるけれど</a:t>
            </a:r>
            <a:r>
              <a:rPr lang="en-US" altLang="ja-JP" sz="2800" dirty="0">
                <a:solidFill>
                  <a:srgbClr val="0066FF"/>
                </a:solidFill>
              </a:rPr>
              <a:t>…</a:t>
            </a:r>
            <a:r>
              <a:rPr lang="ja-JP" altLang="en-US" sz="2800" dirty="0">
                <a:solidFill>
                  <a:srgbClr val="0066FF"/>
                </a:solidFill>
              </a:rPr>
              <a:t>。</a:t>
            </a:r>
          </a:p>
          <a:p>
            <a:pPr defTabSz="912813" eaLnBrk="1" hangingPunct="1">
              <a:lnSpc>
                <a:spcPct val="90000"/>
              </a:lnSpc>
              <a:buFontTx/>
              <a:buNone/>
            </a:pPr>
            <a:endParaRPr lang="ja-JP" altLang="en-US" sz="2800" dirty="0"/>
          </a:p>
          <a:p>
            <a:pPr defTabSz="912813" eaLnBrk="1" hangingPunct="1">
              <a:lnSpc>
                <a:spcPct val="90000"/>
              </a:lnSpc>
              <a:buFontTx/>
              <a:buNone/>
            </a:pPr>
            <a:r>
              <a:rPr lang="ja-JP" altLang="en-US" sz="2800" dirty="0"/>
              <a:t>　自分の暮らしは、自分で決めることから始まると思う。</a:t>
            </a:r>
          </a:p>
          <a:p>
            <a:pPr defTabSz="912813" eaLnBrk="1" hangingPunct="1">
              <a:lnSpc>
                <a:spcPct val="90000"/>
              </a:lnSpc>
              <a:buFontTx/>
              <a:buNone/>
            </a:pPr>
            <a:r>
              <a:rPr lang="ja-JP" altLang="en-US" sz="2800" dirty="0"/>
              <a:t>　自分だけでできないことを手伝ってもらえばいいよ！</a:t>
            </a:r>
          </a:p>
          <a:p>
            <a:pPr defTabSz="912813" eaLnBrk="1" hangingPunct="1">
              <a:lnSpc>
                <a:spcPct val="90000"/>
              </a:lnSpc>
              <a:buFontTx/>
              <a:buNone/>
            </a:pPr>
            <a:r>
              <a:rPr lang="ja-JP" altLang="en-US" sz="2800" dirty="0"/>
              <a:t>　</a:t>
            </a:r>
            <a:r>
              <a:rPr lang="ja-JP" altLang="en-US" sz="2800" b="1" u="sng" dirty="0"/>
              <a:t>自分だけで決められなかったら、一緒に考えてもらおう。</a:t>
            </a:r>
          </a:p>
          <a:p>
            <a:pPr algn="ctr" defTabSz="912813" eaLnBrk="1" hangingPunct="1">
              <a:lnSpc>
                <a:spcPct val="90000"/>
              </a:lnSpc>
              <a:buFontTx/>
              <a:buNone/>
            </a:pPr>
            <a:r>
              <a:rPr lang="ja-JP" altLang="en-US" sz="4800" dirty="0">
                <a:solidFill>
                  <a:srgbClr val="FF0000"/>
                </a:solidFill>
              </a:rPr>
              <a:t>自己決定・自己選択</a:t>
            </a:r>
          </a:p>
          <a:p>
            <a:pPr algn="ctr" defTabSz="912813" eaLnBrk="1" hangingPunct="1">
              <a:lnSpc>
                <a:spcPct val="90000"/>
              </a:lnSpc>
              <a:buFontTx/>
              <a:buNone/>
            </a:pPr>
            <a:r>
              <a:rPr lang="ja-JP" altLang="en-US" sz="4800" dirty="0">
                <a:solidFill>
                  <a:srgbClr val="FF0000"/>
                </a:solidFill>
              </a:rPr>
              <a:t>そして　意思決定支援へ</a:t>
            </a:r>
            <a:endParaRPr lang="en-US" altLang="ja-JP" sz="4800" dirty="0">
              <a:solidFill>
                <a:srgbClr val="FF0000"/>
              </a:solidFill>
            </a:endParaRPr>
          </a:p>
        </p:txBody>
      </p:sp>
      <p:sp>
        <p:nvSpPr>
          <p:cNvPr id="2" name="スライド番号プレースホルダー 1">
            <a:extLst>
              <a:ext uri="{FF2B5EF4-FFF2-40B4-BE49-F238E27FC236}">
                <a16:creationId xmlns:a16="http://schemas.microsoft.com/office/drawing/2014/main" id="{61252C14-E87E-B891-A365-B66EDC8C82C8}"/>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CF4FDC0-A53A-402A-B354-1A35537DE256}" type="slidenum">
              <a:rPr lang="en-US" altLang="ja-JP" sz="1400" smtClean="0"/>
              <a:pPr>
                <a:spcBef>
                  <a:spcPct val="0"/>
                </a:spcBef>
                <a:buFontTx/>
                <a:buNone/>
              </a:pPr>
              <a:t>49</a:t>
            </a:fld>
            <a:endParaRPr lang="en-US" altLang="ja-JP"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D3DF93B-C7A4-8A7B-4652-211D36954D04}"/>
              </a:ext>
            </a:extLst>
          </p:cNvPr>
          <p:cNvSpPr>
            <a:spLocks noGrp="1" noChangeArrowheads="1"/>
          </p:cNvSpPr>
          <p:nvPr>
            <p:ph type="title"/>
          </p:nvPr>
        </p:nvSpPr>
        <p:spPr>
          <a:xfrm>
            <a:off x="457200" y="457200"/>
            <a:ext cx="8229600" cy="838200"/>
          </a:xfrm>
          <a:solidFill>
            <a:schemeClr val="accent1"/>
          </a:solidFill>
        </p:spPr>
        <p:txBody>
          <a:bodyPr/>
          <a:lstStyle/>
          <a:p>
            <a:pPr eaLnBrk="1" hangingPunct="1"/>
            <a:r>
              <a:rPr lang="ja-JP" altLang="en-US" sz="3600" b="1"/>
              <a:t>相談支援の変遷②</a:t>
            </a:r>
          </a:p>
        </p:txBody>
      </p:sp>
      <p:sp>
        <p:nvSpPr>
          <p:cNvPr id="13315" name="Rectangle 3">
            <a:extLst>
              <a:ext uri="{FF2B5EF4-FFF2-40B4-BE49-F238E27FC236}">
                <a16:creationId xmlns:a16="http://schemas.microsoft.com/office/drawing/2014/main" id="{F2CC7821-873D-09C6-F2EB-E54CA95BF7F4}"/>
              </a:ext>
            </a:extLst>
          </p:cNvPr>
          <p:cNvSpPr>
            <a:spLocks noGrp="1" noChangeArrowheads="1"/>
          </p:cNvSpPr>
          <p:nvPr>
            <p:ph type="body" idx="1"/>
          </p:nvPr>
        </p:nvSpPr>
        <p:spPr>
          <a:xfrm>
            <a:off x="390525" y="1536700"/>
            <a:ext cx="8362950" cy="5153025"/>
          </a:xfrm>
        </p:spPr>
        <p:txBody>
          <a:bodyPr/>
          <a:lstStyle/>
          <a:p>
            <a:pPr eaLnBrk="1" hangingPunct="1">
              <a:lnSpc>
                <a:spcPct val="90000"/>
              </a:lnSpc>
              <a:buFontTx/>
              <a:buNone/>
              <a:defRPr/>
            </a:pPr>
            <a:r>
              <a:rPr lang="ja-JP" altLang="en-US" sz="2600" b="1" dirty="0">
                <a:solidFill>
                  <a:srgbClr val="FF0000"/>
                </a:solidFill>
              </a:rPr>
              <a:t>・</a:t>
            </a:r>
            <a:r>
              <a:rPr lang="en-US" altLang="ja-JP" sz="2600" b="1" dirty="0">
                <a:solidFill>
                  <a:srgbClr val="FF0000"/>
                </a:solidFill>
              </a:rPr>
              <a:t>2003</a:t>
            </a:r>
            <a:r>
              <a:rPr lang="ja-JP" altLang="en-US" sz="2600" b="1" dirty="0">
                <a:solidFill>
                  <a:srgbClr val="FF0000"/>
                </a:solidFill>
              </a:rPr>
              <a:t>年　支援費制度（措置から契約へ）</a:t>
            </a:r>
          </a:p>
          <a:p>
            <a:pPr eaLnBrk="1" hangingPunct="1">
              <a:lnSpc>
                <a:spcPct val="90000"/>
              </a:lnSpc>
              <a:buFontTx/>
              <a:buNone/>
              <a:defRPr/>
            </a:pPr>
            <a:r>
              <a:rPr lang="ja-JP" altLang="en-US" sz="2600" dirty="0"/>
              <a:t>・</a:t>
            </a:r>
            <a:r>
              <a:rPr lang="en-US" altLang="ja-JP" sz="2600" dirty="0"/>
              <a:t>2006</a:t>
            </a:r>
            <a:r>
              <a:rPr lang="ja-JP" altLang="en-US" sz="2600" dirty="0"/>
              <a:t>年　障害者自立支援法　相談支援事業の法定化</a:t>
            </a:r>
          </a:p>
          <a:p>
            <a:pPr eaLnBrk="1" hangingPunct="1">
              <a:lnSpc>
                <a:spcPct val="90000"/>
              </a:lnSpc>
              <a:buFontTx/>
              <a:buNone/>
              <a:defRPr/>
            </a:pPr>
            <a:r>
              <a:rPr lang="ja-JP" altLang="en-US" sz="2600" dirty="0"/>
              <a:t>　　　　 </a:t>
            </a:r>
            <a:r>
              <a:rPr lang="en-US" altLang="ja-JP" sz="2600" dirty="0"/>
              <a:t>※</a:t>
            </a:r>
            <a:r>
              <a:rPr lang="ja-JP" altLang="en-US" sz="2600" dirty="0"/>
              <a:t>障害当事者による</a:t>
            </a:r>
          </a:p>
          <a:p>
            <a:pPr eaLnBrk="1" hangingPunct="1">
              <a:lnSpc>
                <a:spcPct val="90000"/>
              </a:lnSpc>
              <a:buFontTx/>
              <a:buNone/>
              <a:defRPr/>
            </a:pPr>
            <a:r>
              <a:rPr lang="ja-JP" altLang="en-US" sz="2600" dirty="0"/>
              <a:t>　　　　　　セルフケアマネジメントの実施を盛り込んだ。</a:t>
            </a:r>
          </a:p>
          <a:p>
            <a:pPr eaLnBrk="1" hangingPunct="1">
              <a:lnSpc>
                <a:spcPct val="90000"/>
              </a:lnSpc>
              <a:buFontTx/>
              <a:buNone/>
              <a:defRPr/>
            </a:pPr>
            <a:r>
              <a:rPr lang="ja-JP" altLang="en-US" sz="2600" dirty="0"/>
              <a:t>・</a:t>
            </a:r>
            <a:r>
              <a:rPr lang="en-US" altLang="ja-JP" sz="2600" dirty="0"/>
              <a:t>2012</a:t>
            </a:r>
            <a:r>
              <a:rPr lang="ja-JP" altLang="en-US" sz="2600" dirty="0"/>
              <a:t>年　障害者自立支援法改正　　相談支援事業の</a:t>
            </a:r>
          </a:p>
          <a:p>
            <a:pPr eaLnBrk="1" hangingPunct="1">
              <a:lnSpc>
                <a:spcPct val="90000"/>
              </a:lnSpc>
              <a:buFontTx/>
              <a:buNone/>
              <a:defRPr/>
            </a:pPr>
            <a:r>
              <a:rPr lang="ja-JP" altLang="en-US" sz="2600" dirty="0"/>
              <a:t>   　　　　　機能分化</a:t>
            </a:r>
            <a:r>
              <a:rPr lang="ja-JP" altLang="ja-JP" sz="2600" dirty="0">
                <a:latin typeface="ＭＳ Ｐゴシック" panose="020B0600070205080204" pitchFamily="50" charset="-128"/>
              </a:rPr>
              <a:t>（計画・地域移行、定着・児童・基幹）</a:t>
            </a:r>
          </a:p>
          <a:p>
            <a:pPr eaLnBrk="1" hangingPunct="1">
              <a:lnSpc>
                <a:spcPct val="90000"/>
              </a:lnSpc>
              <a:buFontTx/>
              <a:buNone/>
              <a:defRPr/>
            </a:pPr>
            <a:r>
              <a:rPr lang="ja-JP" altLang="en-US" sz="2600" dirty="0"/>
              <a:t>　　　　　　 障害福祉サービス等利用計画の利用者拡大</a:t>
            </a:r>
          </a:p>
          <a:p>
            <a:pPr eaLnBrk="1" hangingPunct="1">
              <a:lnSpc>
                <a:spcPct val="90000"/>
              </a:lnSpc>
              <a:buFontTx/>
              <a:buNone/>
              <a:defRPr/>
            </a:pPr>
            <a:r>
              <a:rPr lang="ja-JP" altLang="en-US" sz="2600" dirty="0"/>
              <a:t>・</a:t>
            </a:r>
            <a:r>
              <a:rPr lang="en-US" altLang="ja-JP" sz="2600" dirty="0"/>
              <a:t>2013</a:t>
            </a:r>
            <a:r>
              <a:rPr lang="ja-JP" altLang="en-US" sz="2600" dirty="0"/>
              <a:t>年　障害者総合支援法</a:t>
            </a:r>
          </a:p>
          <a:p>
            <a:pPr eaLnBrk="1" hangingPunct="1">
              <a:lnSpc>
                <a:spcPct val="90000"/>
              </a:lnSpc>
              <a:buFontTx/>
              <a:buNone/>
              <a:defRPr/>
            </a:pPr>
            <a:r>
              <a:rPr lang="ja-JP" altLang="en-US" sz="2600" dirty="0"/>
              <a:t>・</a:t>
            </a:r>
            <a:r>
              <a:rPr lang="en-US" altLang="ja-JP" sz="2600" dirty="0"/>
              <a:t>2015</a:t>
            </a:r>
            <a:r>
              <a:rPr lang="ja-JP" altLang="en-US" sz="2600" dirty="0"/>
              <a:t>年　</a:t>
            </a:r>
            <a:r>
              <a:rPr lang="ja-JP" altLang="ja-JP" sz="2600"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生活困窮者自立支援事業</a:t>
            </a:r>
            <a:endParaRPr lang="ja-JP" altLang="en-US" sz="2600"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eaLnBrk="1" hangingPunct="1">
              <a:lnSpc>
                <a:spcPct val="90000"/>
              </a:lnSpc>
              <a:buFontTx/>
              <a:buNone/>
              <a:defRPr/>
            </a:pPr>
            <a:r>
              <a:rPr lang="ja-JP" altLang="en-US" sz="2600"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ja-JP" sz="2600"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（困窮した障害者が対象に）</a:t>
            </a:r>
            <a:endParaRPr lang="ja-JP" altLang="en-US" sz="2600"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eaLnBrk="1" hangingPunct="1">
              <a:lnSpc>
                <a:spcPct val="90000"/>
              </a:lnSpc>
              <a:buFontTx/>
              <a:buNone/>
              <a:defRPr/>
            </a:pPr>
            <a:r>
              <a:rPr lang="ja-JP" altLang="en-US" sz="2600" dirty="0"/>
              <a:t>・</a:t>
            </a:r>
            <a:r>
              <a:rPr lang="en-US" altLang="ja-JP" sz="2600" dirty="0"/>
              <a:t>2018</a:t>
            </a:r>
            <a:r>
              <a:rPr lang="ja-JP" altLang="en-US" sz="2600" dirty="0"/>
              <a:t>年　</a:t>
            </a:r>
            <a:r>
              <a:rPr lang="ja-JP" altLang="ja-JP" sz="2600" dirty="0">
                <a:latin typeface="游ゴシック" panose="020B0400000000000000" pitchFamily="50" charset="-128"/>
                <a:ea typeface="游ゴシック" panose="020B0400000000000000" pitchFamily="50" charset="-128"/>
              </a:rPr>
              <a:t>主任相談支援専門員の位置づけ</a:t>
            </a:r>
            <a:endParaRPr lang="ja-JP" altLang="en-US" sz="2600" b="1" u="sng" dirty="0">
              <a:solidFill>
                <a:srgbClr val="FF0000"/>
              </a:solidFill>
            </a:endParaRPr>
          </a:p>
        </p:txBody>
      </p:sp>
      <p:sp>
        <p:nvSpPr>
          <p:cNvPr id="13316" name="スライド番号プレースホルダー 1">
            <a:extLst>
              <a:ext uri="{FF2B5EF4-FFF2-40B4-BE49-F238E27FC236}">
                <a16:creationId xmlns:a16="http://schemas.microsoft.com/office/drawing/2014/main" id="{5B9C473E-7059-997E-CBAD-7E9B6DB381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1ADDF2C-506D-4B96-8BC5-D40DBDB1F536}" type="slidenum">
              <a:rPr lang="en-US" altLang="ja-JP" sz="1400" smtClean="0"/>
              <a:pPr>
                <a:spcBef>
                  <a:spcPct val="0"/>
                </a:spcBef>
                <a:buFontTx/>
                <a:buNone/>
              </a:pPr>
              <a:t>5</a:t>
            </a:fld>
            <a:endParaRPr lang="en-US" altLang="ja-JP" sz="1400"/>
          </a:p>
        </p:txBody>
      </p:sp>
    </p:spTree>
    <p:extLst>
      <p:ext uri="{BB962C8B-B14F-4D97-AF65-F5344CB8AC3E}">
        <p14:creationId xmlns:p14="http://schemas.microsoft.com/office/powerpoint/2010/main" val="605941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FF23761C-277B-1CDD-BBC1-895A8A875E97}"/>
              </a:ext>
            </a:extLst>
          </p:cNvPr>
          <p:cNvSpPr>
            <a:spLocks noChangeArrowheads="1"/>
          </p:cNvSpPr>
          <p:nvPr/>
        </p:nvSpPr>
        <p:spPr bwMode="auto">
          <a:xfrm>
            <a:off x="609600" y="332656"/>
            <a:ext cx="7777163" cy="1031051"/>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100" b="0" dirty="0">
                <a:solidFill>
                  <a:srgbClr val="000000"/>
                </a:solidFill>
                <a:ea typeface="メイリオ" panose="020B0604030504040204" pitchFamily="50" charset="-128"/>
              </a:rPr>
              <a:t> </a:t>
            </a:r>
            <a:endParaRPr lang="ja-JP" altLang="ja-JP" sz="900" dirty="0"/>
          </a:p>
          <a:p>
            <a:pPr>
              <a:spcBef>
                <a:spcPct val="0"/>
              </a:spcBef>
              <a:buFontTx/>
              <a:buNone/>
            </a:pPr>
            <a:r>
              <a:rPr lang="ja-JP" altLang="en-US" sz="2800" dirty="0">
                <a:solidFill>
                  <a:srgbClr val="000000"/>
                </a:solidFill>
                <a:latin typeface="メイリオ" panose="020B0604030504040204" pitchFamily="50" charset="-128"/>
                <a:ea typeface="メイリオ" panose="020B0604030504040204" pitchFamily="50" charset="-128"/>
              </a:rPr>
              <a:t>　</a:t>
            </a:r>
            <a:r>
              <a:rPr lang="en-US" altLang="ja-JP" sz="2800" dirty="0">
                <a:solidFill>
                  <a:srgbClr val="000000"/>
                </a:solidFill>
                <a:latin typeface="メイリオ" panose="020B0604030504040204" pitchFamily="50" charset="-128"/>
                <a:ea typeface="メイリオ" panose="020B0604030504040204" pitchFamily="50" charset="-128"/>
              </a:rPr>
              <a:t>2014</a:t>
            </a:r>
            <a:r>
              <a:rPr lang="ja-JP" altLang="en-US" sz="2800" dirty="0">
                <a:solidFill>
                  <a:srgbClr val="000000"/>
                </a:solidFill>
                <a:latin typeface="メイリオ" panose="020B0604030504040204" pitchFamily="50" charset="-128"/>
                <a:ea typeface="メイリオ" panose="020B0604030504040204" pitchFamily="50" charset="-128"/>
              </a:rPr>
              <a:t>年</a:t>
            </a:r>
            <a:r>
              <a:rPr lang="en-US" altLang="ja-JP" sz="2800" dirty="0"/>
              <a:t>9</a:t>
            </a:r>
            <a:r>
              <a:rPr lang="ja-JP" altLang="en-US" sz="2800" dirty="0"/>
              <a:t>月</a:t>
            </a:r>
            <a:r>
              <a:rPr lang="en-US" altLang="ja-JP" sz="2800" dirty="0"/>
              <a:t>26</a:t>
            </a:r>
            <a:r>
              <a:rPr lang="ja-JP" altLang="en-US" sz="2800" dirty="0"/>
              <a:t>日（金） 子ども</a:t>
            </a:r>
            <a:r>
              <a:rPr lang="en-US" altLang="ja-JP" sz="2800" dirty="0"/>
              <a:t>×</a:t>
            </a:r>
            <a:r>
              <a:rPr lang="ja-JP" altLang="en-US" sz="2800" dirty="0"/>
              <a:t>バリバラ</a:t>
            </a:r>
            <a:br>
              <a:rPr lang="ja-JP" altLang="en-US" sz="2800" dirty="0"/>
            </a:br>
            <a:r>
              <a:rPr lang="ja-JP" altLang="en-US" sz="2800" dirty="0"/>
              <a:t>　“初体験応援企画” </a:t>
            </a:r>
            <a:r>
              <a:rPr lang="en-US" altLang="ja-JP" sz="2800" dirty="0"/>
              <a:t>Vol.2</a:t>
            </a:r>
            <a:r>
              <a:rPr lang="ja-JP" altLang="en-US" sz="2800" dirty="0"/>
              <a:t>　　ゲスト：羽野 晶紀</a:t>
            </a:r>
          </a:p>
        </p:txBody>
      </p:sp>
      <p:sp>
        <p:nvSpPr>
          <p:cNvPr id="32771" name="正方形/長方形 5">
            <a:extLst>
              <a:ext uri="{FF2B5EF4-FFF2-40B4-BE49-F238E27FC236}">
                <a16:creationId xmlns:a16="http://schemas.microsoft.com/office/drawing/2014/main" id="{F66175E4-941E-3F75-64A2-0E3BDFD67117}"/>
              </a:ext>
            </a:extLst>
          </p:cNvPr>
          <p:cNvSpPr>
            <a:spLocks noChangeArrowheads="1"/>
          </p:cNvSpPr>
          <p:nvPr/>
        </p:nvSpPr>
        <p:spPr bwMode="auto">
          <a:xfrm>
            <a:off x="4284663" y="1686743"/>
            <a:ext cx="43910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b="0" dirty="0"/>
              <a:t>４月に放送した、障害のある子どもたちの“初体験”を応援する企画の第２弾！今回は、仲良し小学生３人組の初めてのお買い物体験。果たしてどんなハプニングが？子どもたちの果敢なチャレンジぶりを追う。</a:t>
            </a:r>
            <a:endParaRPr lang="ja-JP" altLang="en-US" sz="2400" dirty="0"/>
          </a:p>
        </p:txBody>
      </p:sp>
      <p:pic>
        <p:nvPicPr>
          <p:cNvPr id="32772" name="Picture 2">
            <a:extLst>
              <a:ext uri="{FF2B5EF4-FFF2-40B4-BE49-F238E27FC236}">
                <a16:creationId xmlns:a16="http://schemas.microsoft.com/office/drawing/2014/main" id="{0BED0046-4498-ADF2-895E-3317749E9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00808"/>
            <a:ext cx="3580842"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正方形/長方形 2">
            <a:extLst>
              <a:ext uri="{FF2B5EF4-FFF2-40B4-BE49-F238E27FC236}">
                <a16:creationId xmlns:a16="http://schemas.microsoft.com/office/drawing/2014/main" id="{977FE137-28A7-3B36-0763-0671BA8A028C}"/>
              </a:ext>
            </a:extLst>
          </p:cNvPr>
          <p:cNvSpPr>
            <a:spLocks noChangeArrowheads="1"/>
          </p:cNvSpPr>
          <p:nvPr/>
        </p:nvSpPr>
        <p:spPr bwMode="auto">
          <a:xfrm>
            <a:off x="971550" y="4437112"/>
            <a:ext cx="79216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dirty="0"/>
              <a:t>「自分のお金で違うとこ買いものに行く」　（泉りん 小学</a:t>
            </a:r>
            <a:r>
              <a:rPr lang="en-US" altLang="ja-JP" sz="2000" dirty="0"/>
              <a:t>3</a:t>
            </a:r>
            <a:r>
              <a:rPr lang="ja-JP" altLang="en-US" sz="2000" dirty="0"/>
              <a:t>年　ダウン症）</a:t>
            </a:r>
          </a:p>
          <a:p>
            <a:r>
              <a:rPr lang="en-US" altLang="ja-JP" sz="2400" b="0" dirty="0"/>
              <a:t>…</a:t>
            </a:r>
            <a:r>
              <a:rPr lang="ja-JP" altLang="en-US" sz="2400" b="0" dirty="0"/>
              <a:t>初めてのお買いものを成功させた仲良し小学生トリオ。「また行きたいか？」との質問に、最年長のりんちゃんが返した答えがこちら。 自分の好きな場所へ行って、欲しいものを買いたい、と強い思いを素直に表現した名言。</a:t>
            </a:r>
          </a:p>
        </p:txBody>
      </p:sp>
      <p:pic>
        <p:nvPicPr>
          <p:cNvPr id="32774" name="Picture 4">
            <a:extLst>
              <a:ext uri="{FF2B5EF4-FFF2-40B4-BE49-F238E27FC236}">
                <a16:creationId xmlns:a16="http://schemas.microsoft.com/office/drawing/2014/main" id="{7F7185C0-DCD5-BAC4-6A9F-CC9DB38EB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104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スライド番号プレースホルダー 1">
            <a:extLst>
              <a:ext uri="{FF2B5EF4-FFF2-40B4-BE49-F238E27FC236}">
                <a16:creationId xmlns:a16="http://schemas.microsoft.com/office/drawing/2014/main" id="{000C2F06-82F8-1F8F-7D8D-5523D27669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30574E-1957-40CB-8676-91EB741FA288}" type="slidenum">
              <a:rPr lang="en-US" altLang="ja-JP" smtClean="0"/>
              <a:pPr/>
              <a:t>50</a:t>
            </a:fld>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97B852C-71B6-F2EF-99F1-BF70B46C15C0}"/>
              </a:ext>
            </a:extLst>
          </p:cNvPr>
          <p:cNvSpPr>
            <a:spLocks noGrp="1" noChangeArrowheads="1"/>
          </p:cNvSpPr>
          <p:nvPr>
            <p:ph idx="1"/>
          </p:nvPr>
        </p:nvSpPr>
        <p:spPr>
          <a:xfrm>
            <a:off x="517525" y="260350"/>
            <a:ext cx="8229600" cy="6337300"/>
          </a:xfrm>
        </p:spPr>
        <p:txBody>
          <a:bodyPr/>
          <a:lstStyle/>
          <a:p>
            <a:pPr defTabSz="912813" eaLnBrk="1" hangingPunct="1">
              <a:buFontTx/>
              <a:buNone/>
            </a:pPr>
            <a:r>
              <a:rPr lang="ja-JP" altLang="en-US" sz="4000" b="1">
                <a:solidFill>
                  <a:srgbClr val="0066FF"/>
                </a:solidFill>
              </a:rPr>
              <a:t>　実は・・・社会生活は生まれた瞬間に始まっていると考えている。</a:t>
            </a:r>
          </a:p>
          <a:p>
            <a:pPr defTabSz="912813" eaLnBrk="1" hangingPunct="1">
              <a:buFontTx/>
              <a:buNone/>
            </a:pPr>
            <a:r>
              <a:rPr lang="ja-JP" altLang="en-US" sz="4000" b="1"/>
              <a:t>　</a:t>
            </a:r>
            <a:r>
              <a:rPr lang="ja-JP" altLang="en-US" sz="3600" b="1"/>
              <a:t>・例えば、５歳は５歳の社会生活があるはずだ。</a:t>
            </a:r>
          </a:p>
          <a:p>
            <a:pPr defTabSz="912813" eaLnBrk="1" hangingPunct="1">
              <a:buFontTx/>
              <a:buNone/>
            </a:pPr>
            <a:r>
              <a:rPr lang="ja-JP" altLang="en-US" sz="3600" b="1"/>
              <a:t>　・私たちも、学校以外での生活体験を重ねてきたから、今の暮らしがあるのではないのか？</a:t>
            </a:r>
            <a:endParaRPr lang="ja-JP" altLang="en-US" sz="6000" b="1"/>
          </a:p>
          <a:p>
            <a:pPr defTabSz="912813" eaLnBrk="1" hangingPunct="1">
              <a:buFontTx/>
              <a:buNone/>
            </a:pPr>
            <a:r>
              <a:rPr lang="ja-JP" altLang="en-US" sz="3600" b="1"/>
              <a:t>　・ということは、社会生活から引き離されている中で、年相応の生活体験を奪われているとも考えられる。</a:t>
            </a:r>
            <a:r>
              <a:rPr lang="ja-JP" altLang="en-US" sz="3600" b="1">
                <a:solidFill>
                  <a:srgbClr val="FF0000"/>
                </a:solidFill>
              </a:rPr>
              <a:t>“まだ早い”</a:t>
            </a:r>
            <a:endParaRPr lang="ja-JP" altLang="en-US" sz="1800" b="1">
              <a:solidFill>
                <a:srgbClr val="FF0000"/>
              </a:solidFill>
            </a:endParaRPr>
          </a:p>
        </p:txBody>
      </p:sp>
      <p:sp>
        <p:nvSpPr>
          <p:cNvPr id="33795" name="スライド番号プレースホルダー 2">
            <a:extLst>
              <a:ext uri="{FF2B5EF4-FFF2-40B4-BE49-F238E27FC236}">
                <a16:creationId xmlns:a16="http://schemas.microsoft.com/office/drawing/2014/main" id="{1553DEC4-1239-9D2B-2061-2C9B0D8FDC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A97A3D0-2C52-421A-A536-AD397FDADFBB}" type="slidenum">
              <a:rPr lang="en-US" altLang="ja-JP" sz="1400" smtClean="0"/>
              <a:pPr>
                <a:spcBef>
                  <a:spcPct val="0"/>
                </a:spcBef>
                <a:buFontTx/>
                <a:buNone/>
              </a:pPr>
              <a:t>51</a:t>
            </a:fld>
            <a:endParaRPr lang="en-US" altLang="ja-JP"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B0E34BA-990C-C9E1-A373-B9B36EEF0BF2}"/>
              </a:ext>
            </a:extLst>
          </p:cNvPr>
          <p:cNvSpPr>
            <a:spLocks noGrp="1" noChangeArrowheads="1"/>
          </p:cNvSpPr>
          <p:nvPr>
            <p:ph type="ctrTitle"/>
          </p:nvPr>
        </p:nvSpPr>
        <p:spPr>
          <a:xfrm>
            <a:off x="296863" y="2205038"/>
            <a:ext cx="8534400" cy="2303462"/>
          </a:xfrm>
        </p:spPr>
        <p:txBody>
          <a:bodyPr/>
          <a:lstStyle/>
          <a:p>
            <a:pPr algn="l" eaLnBrk="1" hangingPunct="1"/>
            <a:r>
              <a:rPr lang="ja-JP" altLang="en-US" sz="4800">
                <a:solidFill>
                  <a:srgbClr val="0066FF"/>
                </a:solidFill>
                <a:ea typeface="HGP創英角ｺﾞｼｯｸUB" panose="020B0900000000000000" pitchFamily="50" charset="-128"/>
              </a:rPr>
              <a:t>　</a:t>
            </a:r>
            <a:r>
              <a:rPr lang="ja-JP" altLang="en-US" sz="4800">
                <a:solidFill>
                  <a:srgbClr val="C00000"/>
                </a:solidFill>
                <a:ea typeface="HGP創英角ｺﾞｼｯｸUB" panose="020B0900000000000000" pitchFamily="50" charset="-128"/>
              </a:rPr>
              <a:t>もう一度</a:t>
            </a:r>
            <a:br>
              <a:rPr lang="ja-JP" altLang="en-US" sz="4800">
                <a:solidFill>
                  <a:srgbClr val="C00000"/>
                </a:solidFill>
                <a:ea typeface="HGP創英角ｺﾞｼｯｸUB" panose="020B0900000000000000" pitchFamily="50" charset="-128"/>
              </a:rPr>
            </a:br>
            <a:br>
              <a:rPr lang="ja-JP" altLang="en-US" sz="4800">
                <a:solidFill>
                  <a:srgbClr val="C00000"/>
                </a:solidFill>
                <a:ea typeface="HGP創英角ｺﾞｼｯｸUB" panose="020B0900000000000000" pitchFamily="50" charset="-128"/>
              </a:rPr>
            </a:br>
            <a:br>
              <a:rPr lang="ja-JP" altLang="en-US" sz="4800">
                <a:solidFill>
                  <a:srgbClr val="C00000"/>
                </a:solidFill>
                <a:ea typeface="HGP創英角ｺﾞｼｯｸUB" panose="020B0900000000000000" pitchFamily="50" charset="-128"/>
              </a:rPr>
            </a:br>
            <a:r>
              <a:rPr lang="ja-JP" altLang="en-US" sz="4800">
                <a:solidFill>
                  <a:srgbClr val="C00000"/>
                </a:solidFill>
                <a:ea typeface="HGP創英角ｺﾞｼｯｸUB" panose="020B0900000000000000" pitchFamily="50" charset="-128"/>
              </a:rPr>
              <a:t>　　　ケアマネジメントを考えたい</a:t>
            </a:r>
          </a:p>
        </p:txBody>
      </p:sp>
      <p:pic>
        <p:nvPicPr>
          <p:cNvPr id="13315" name="Picture 3">
            <a:extLst>
              <a:ext uri="{FF2B5EF4-FFF2-40B4-BE49-F238E27FC236}">
                <a16:creationId xmlns:a16="http://schemas.microsoft.com/office/drawing/2014/main" id="{E7B37901-064D-79EC-B14D-06C7F6946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8913"/>
            <a:ext cx="2879725"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雲 3">
            <a:extLst>
              <a:ext uri="{FF2B5EF4-FFF2-40B4-BE49-F238E27FC236}">
                <a16:creationId xmlns:a16="http://schemas.microsoft.com/office/drawing/2014/main" id="{A8EBF762-AD47-443E-99F7-09C3520A7CF7}"/>
              </a:ext>
            </a:extLst>
          </p:cNvPr>
          <p:cNvSpPr/>
          <p:nvPr/>
        </p:nvSpPr>
        <p:spPr bwMode="auto">
          <a:xfrm>
            <a:off x="611188" y="2492375"/>
            <a:ext cx="5761037" cy="1657350"/>
          </a:xfrm>
          <a:prstGeom prst="cloud">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ja-JP" altLang="en-US" sz="5400" dirty="0">
                <a:solidFill>
                  <a:srgbClr val="9900FF"/>
                </a:solidFill>
              </a:rPr>
              <a:t>本人中心の</a:t>
            </a:r>
          </a:p>
        </p:txBody>
      </p:sp>
      <p:sp>
        <p:nvSpPr>
          <p:cNvPr id="13317" name="スライド番号プレースホルダー 1">
            <a:extLst>
              <a:ext uri="{FF2B5EF4-FFF2-40B4-BE49-F238E27FC236}">
                <a16:creationId xmlns:a16="http://schemas.microsoft.com/office/drawing/2014/main" id="{D3D16CBB-631B-1BC1-BCCE-5D89C69201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714DE90-D959-4B95-A2DB-E9786132795E}" type="slidenum">
              <a:rPr lang="en-US" altLang="ja-JP" sz="1400"/>
              <a:pPr>
                <a:spcBef>
                  <a:spcPct val="0"/>
                </a:spcBef>
                <a:buFontTx/>
                <a:buNone/>
              </a:pPr>
              <a:t>52</a:t>
            </a:fld>
            <a:endParaRPr lang="en-US" altLang="ja-JP" sz="1400"/>
          </a:p>
        </p:txBody>
      </p:sp>
    </p:spTree>
    <p:extLst>
      <p:ext uri="{BB962C8B-B14F-4D97-AF65-F5344CB8AC3E}">
        <p14:creationId xmlns:p14="http://schemas.microsoft.com/office/powerpoint/2010/main" val="99119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19131A8-3A56-4AB0-8933-5BDDBFABE6C8}"/>
              </a:ext>
            </a:extLst>
          </p:cNvPr>
          <p:cNvSpPr>
            <a:spLocks noGrp="1" noChangeArrowheads="1"/>
          </p:cNvSpPr>
          <p:nvPr>
            <p:ph type="title" idx="4294967295"/>
          </p:nvPr>
        </p:nvSpPr>
        <p:spPr>
          <a:xfrm>
            <a:off x="1116013" y="188913"/>
            <a:ext cx="7391400" cy="1143000"/>
          </a:xfrm>
        </p:spPr>
        <p:txBody>
          <a:bodyPr>
            <a:normAutofit fontScale="90000"/>
          </a:bodyPr>
          <a:lstStyle/>
          <a:p>
            <a:pPr algn="l">
              <a:defRPr/>
            </a:pPr>
            <a:r>
              <a:rPr lang="ja-JP" altLang="en-US" sz="4900" dirty="0">
                <a:solidFill>
                  <a:srgbClr val="0066FF"/>
                </a:solidFill>
                <a:ea typeface="HGP創英角ｺﾞｼｯｸUB" pitchFamily="50" charset="-128"/>
              </a:rPr>
              <a:t>障害者ケアマネジメントの</a:t>
            </a:r>
            <a:br>
              <a:rPr lang="ja-JP" altLang="en-US" sz="4900" dirty="0">
                <a:solidFill>
                  <a:srgbClr val="0066FF"/>
                </a:solidFill>
                <a:ea typeface="HGP創英角ｺﾞｼｯｸUB" pitchFamily="50" charset="-128"/>
              </a:rPr>
            </a:br>
            <a:r>
              <a:rPr lang="ja-JP" altLang="en-US" sz="4900" dirty="0">
                <a:solidFill>
                  <a:srgbClr val="0066FF"/>
                </a:solidFill>
                <a:ea typeface="HGP創英角ｺﾞｼｯｸUB" pitchFamily="50" charset="-128"/>
              </a:rPr>
              <a:t>　　　基本的な考え方</a:t>
            </a:r>
          </a:p>
        </p:txBody>
      </p:sp>
      <p:sp>
        <p:nvSpPr>
          <p:cNvPr id="305155" name="Rectangle 3">
            <a:extLst>
              <a:ext uri="{FF2B5EF4-FFF2-40B4-BE49-F238E27FC236}">
                <a16:creationId xmlns:a16="http://schemas.microsoft.com/office/drawing/2014/main" id="{A232A9B8-2F94-4953-94B4-7AC8E736D1A8}"/>
              </a:ext>
            </a:extLst>
          </p:cNvPr>
          <p:cNvSpPr>
            <a:spLocks noGrp="1" noChangeArrowheads="1"/>
          </p:cNvSpPr>
          <p:nvPr>
            <p:ph idx="4294967295"/>
          </p:nvPr>
        </p:nvSpPr>
        <p:spPr>
          <a:xfrm>
            <a:off x="609600" y="1484313"/>
            <a:ext cx="8153400" cy="5073650"/>
          </a:xfrm>
        </p:spPr>
        <p:txBody>
          <a:bodyPr>
            <a:normAutofit fontScale="92500" lnSpcReduction="10000"/>
          </a:bodyPr>
          <a:lstStyle/>
          <a:p>
            <a:pPr marL="476250" indent="-476250">
              <a:buFontTx/>
              <a:buNone/>
              <a:defRPr/>
            </a:pPr>
            <a:r>
              <a:rPr lang="en-US" altLang="ja-JP" sz="4800" b="1" dirty="0">
                <a:solidFill>
                  <a:srgbClr val="CC3300"/>
                </a:solidFill>
                <a:latin typeface="ＭＳ Ｐゴシック" pitchFamily="50" charset="-128"/>
              </a:rPr>
              <a:t>● </a:t>
            </a:r>
            <a:r>
              <a:rPr lang="ja-JP" altLang="en-US" sz="4800" b="1" dirty="0">
                <a:solidFill>
                  <a:srgbClr val="CC3300"/>
                </a:solidFill>
                <a:latin typeface="ＭＳ Ｐゴシック" pitchFamily="50" charset="-128"/>
              </a:rPr>
              <a:t>障害者ケアマネジメントとは</a:t>
            </a:r>
            <a:endParaRPr lang="ja-JP" altLang="en-US" sz="3500" b="1" dirty="0">
              <a:solidFill>
                <a:srgbClr val="CC3300"/>
              </a:solidFill>
              <a:latin typeface="ＭＳ Ｐゴシック" pitchFamily="50" charset="-128"/>
            </a:endParaRPr>
          </a:p>
          <a:p>
            <a:pPr marL="476250" indent="-476250">
              <a:buFontTx/>
              <a:buNone/>
              <a:defRPr/>
            </a:pPr>
            <a:r>
              <a:rPr lang="ja-JP" altLang="en-US" sz="2800" b="1" dirty="0">
                <a:latin typeface="ＭＳ Ｐゴシック" pitchFamily="50" charset="-128"/>
              </a:rPr>
              <a:t>　</a:t>
            </a:r>
            <a:r>
              <a:rPr lang="ja-JP" altLang="en-US" sz="3900" b="1" u="sng" dirty="0">
                <a:solidFill>
                  <a:srgbClr val="9900FF"/>
                </a:solidFill>
                <a:effectLst>
                  <a:outerShdw blurRad="38100" dist="38100" dir="2700000" algn="tl">
                    <a:srgbClr val="000000"/>
                  </a:outerShdw>
                </a:effectLst>
                <a:latin typeface="ＭＳ Ｐゴシック" pitchFamily="50" charset="-128"/>
              </a:rPr>
              <a:t>障害者の地域における生活を支援する</a:t>
            </a:r>
          </a:p>
          <a:p>
            <a:pPr marL="476250" indent="-476250">
              <a:buFontTx/>
              <a:buNone/>
              <a:defRPr/>
            </a:pPr>
            <a:r>
              <a:rPr lang="ja-JP" altLang="en-US" b="1" dirty="0">
                <a:latin typeface="ＭＳ Ｐゴシック" pitchFamily="50" charset="-128"/>
              </a:rPr>
              <a:t>ために、ケアマネジメントを希望する者の</a:t>
            </a:r>
            <a:r>
              <a:rPr lang="ja-JP" altLang="en-US" b="1" dirty="0">
                <a:solidFill>
                  <a:srgbClr val="FF0000"/>
                </a:solidFill>
                <a:latin typeface="ＭＳ Ｐゴシック" pitchFamily="50" charset="-128"/>
              </a:rPr>
              <a:t>意向</a:t>
            </a:r>
          </a:p>
          <a:p>
            <a:pPr marL="476250" indent="-476250">
              <a:buFontTx/>
              <a:buNone/>
              <a:defRPr/>
            </a:pPr>
            <a:r>
              <a:rPr lang="ja-JP" altLang="en-US" b="1" dirty="0">
                <a:solidFill>
                  <a:srgbClr val="FF0000"/>
                </a:solidFill>
                <a:latin typeface="ＭＳ Ｐゴシック" pitchFamily="50" charset="-128"/>
              </a:rPr>
              <a:t>を踏まえて</a:t>
            </a:r>
            <a:r>
              <a:rPr lang="ja-JP" altLang="en-US" b="1" dirty="0">
                <a:latin typeface="ＭＳ Ｐゴシック" pitchFamily="50" charset="-128"/>
              </a:rPr>
              <a:t>、福祉・保健・医療のほか、教育・就</a:t>
            </a:r>
          </a:p>
          <a:p>
            <a:pPr marL="476250" indent="-476250">
              <a:buFontTx/>
              <a:buNone/>
              <a:defRPr/>
            </a:pPr>
            <a:r>
              <a:rPr lang="ja-JP" altLang="en-US" b="1" dirty="0">
                <a:latin typeface="ＭＳ Ｐゴシック" pitchFamily="50" charset="-128"/>
              </a:rPr>
              <a:t>労などの</a:t>
            </a:r>
            <a:r>
              <a:rPr lang="ja-JP" altLang="en-US" b="1" dirty="0">
                <a:solidFill>
                  <a:srgbClr val="FF0000"/>
                </a:solidFill>
                <a:latin typeface="ＭＳ Ｐゴシック" pitchFamily="50" charset="-128"/>
              </a:rPr>
              <a:t>幅広いニーズと、様々な地域の社会</a:t>
            </a:r>
          </a:p>
          <a:p>
            <a:pPr marL="476250" indent="-476250">
              <a:buFontTx/>
              <a:buNone/>
              <a:defRPr/>
            </a:pPr>
            <a:r>
              <a:rPr lang="ja-JP" altLang="en-US" b="1" dirty="0">
                <a:solidFill>
                  <a:srgbClr val="FF0000"/>
                </a:solidFill>
                <a:latin typeface="ＭＳ Ｐゴシック" pitchFamily="50" charset="-128"/>
              </a:rPr>
              <a:t>資源の間に立って</a:t>
            </a:r>
            <a:r>
              <a:rPr lang="ja-JP" altLang="en-US" b="1" dirty="0">
                <a:latin typeface="ＭＳ Ｐゴシック" pitchFamily="50" charset="-128"/>
              </a:rPr>
              <a:t>、複数のサービスを適切に</a:t>
            </a:r>
          </a:p>
          <a:p>
            <a:pPr marL="476250" indent="-476250">
              <a:buFontTx/>
              <a:buNone/>
              <a:defRPr/>
            </a:pPr>
            <a:r>
              <a:rPr lang="ja-JP" altLang="en-US" b="1" dirty="0">
                <a:latin typeface="ＭＳ Ｐゴシック" pitchFamily="50" charset="-128"/>
              </a:rPr>
              <a:t>結びつけ調整を図るとともに、</a:t>
            </a:r>
            <a:r>
              <a:rPr lang="ja-JP" altLang="en-US" b="1" dirty="0">
                <a:solidFill>
                  <a:srgbClr val="FF0000"/>
                </a:solidFill>
                <a:latin typeface="ＭＳ Ｐゴシック" pitchFamily="50" charset="-128"/>
              </a:rPr>
              <a:t>総合的かつ継続</a:t>
            </a:r>
          </a:p>
          <a:p>
            <a:pPr marL="476250" indent="-476250">
              <a:buFontTx/>
              <a:buNone/>
              <a:defRPr/>
            </a:pPr>
            <a:r>
              <a:rPr lang="ja-JP" altLang="en-US" b="1" dirty="0">
                <a:solidFill>
                  <a:srgbClr val="FF0000"/>
                </a:solidFill>
                <a:latin typeface="ＭＳ Ｐゴシック" pitchFamily="50" charset="-128"/>
              </a:rPr>
              <a:t>的な</a:t>
            </a:r>
            <a:r>
              <a:rPr lang="ja-JP" altLang="en-US" b="1" dirty="0">
                <a:latin typeface="ＭＳ Ｐゴシック" pitchFamily="50" charset="-128"/>
              </a:rPr>
              <a:t>サービスの供給を確保し、さらには</a:t>
            </a:r>
            <a:r>
              <a:rPr lang="ja-JP" altLang="en-US" b="1" dirty="0">
                <a:solidFill>
                  <a:srgbClr val="FF0000"/>
                </a:solidFill>
                <a:latin typeface="ＭＳ Ｐゴシック" pitchFamily="50" charset="-128"/>
              </a:rPr>
              <a:t>社会資源</a:t>
            </a:r>
          </a:p>
          <a:p>
            <a:pPr marL="476250" indent="-476250">
              <a:buFontTx/>
              <a:buNone/>
              <a:defRPr/>
            </a:pPr>
            <a:r>
              <a:rPr lang="ja-JP" altLang="en-US" b="1" dirty="0">
                <a:solidFill>
                  <a:srgbClr val="FF0000"/>
                </a:solidFill>
                <a:latin typeface="ＭＳ Ｐゴシック" pitchFamily="50" charset="-128"/>
              </a:rPr>
              <a:t>の改善及び開発を推進する</a:t>
            </a:r>
            <a:r>
              <a:rPr lang="ja-JP" altLang="en-US" b="1" dirty="0">
                <a:latin typeface="ＭＳ Ｐゴシック" pitchFamily="50" charset="-128"/>
              </a:rPr>
              <a:t>援助方法である。</a:t>
            </a:r>
          </a:p>
        </p:txBody>
      </p:sp>
      <p:sp>
        <p:nvSpPr>
          <p:cNvPr id="14340" name="スライド番号プレースホルダー 1">
            <a:extLst>
              <a:ext uri="{FF2B5EF4-FFF2-40B4-BE49-F238E27FC236}">
                <a16:creationId xmlns:a16="http://schemas.microsoft.com/office/drawing/2014/main" id="{46F44DC6-10C3-2213-E4CE-709786F859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6600E3-5BDD-44C2-B2B3-C85B9F3DDAB5}" type="slidenum">
              <a:rPr lang="en-US" altLang="ja-JP" sz="1400"/>
              <a:pPr>
                <a:spcBef>
                  <a:spcPct val="0"/>
                </a:spcBef>
                <a:buFontTx/>
                <a:buNone/>
              </a:pPr>
              <a:t>53</a:t>
            </a:fld>
            <a:endParaRPr lang="en-US" altLang="ja-JP" sz="1400"/>
          </a:p>
        </p:txBody>
      </p:sp>
    </p:spTree>
    <p:extLst>
      <p:ext uri="{BB962C8B-B14F-4D97-AF65-F5344CB8AC3E}">
        <p14:creationId xmlns:p14="http://schemas.microsoft.com/office/powerpoint/2010/main" val="901641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4A6B1A8-7EA4-4C8D-FB0A-33897D13C8D4}"/>
              </a:ext>
            </a:extLst>
          </p:cNvPr>
          <p:cNvSpPr>
            <a:spLocks noGrp="1" noChangeArrowheads="1"/>
          </p:cNvSpPr>
          <p:nvPr>
            <p:ph type="body" sz="half" idx="1"/>
          </p:nvPr>
        </p:nvSpPr>
        <p:spPr>
          <a:xfrm>
            <a:off x="539750" y="549275"/>
            <a:ext cx="8001000" cy="5715000"/>
          </a:xfrm>
        </p:spPr>
        <p:txBody>
          <a:bodyPr/>
          <a:lstStyle/>
          <a:p>
            <a:pPr marL="566738" indent="-566738" eaLnBrk="1" hangingPunct="1">
              <a:buFontTx/>
              <a:buNone/>
            </a:pPr>
            <a:r>
              <a:rPr lang="ja-JP" altLang="en-US" sz="3600" b="1">
                <a:latin typeface="ＭＳ ゴシック" panose="020B0609070205080204" pitchFamily="49" charset="-128"/>
              </a:rPr>
              <a:t>１　障害者の</a:t>
            </a:r>
            <a:r>
              <a:rPr lang="ja-JP" altLang="en-US" sz="3600" b="1">
                <a:solidFill>
                  <a:srgbClr val="9900FF"/>
                </a:solidFill>
                <a:latin typeface="ＭＳ ゴシック" panose="020B0609070205080204" pitchFamily="49" charset="-128"/>
              </a:rPr>
              <a:t>地域生活を支援</a:t>
            </a:r>
            <a:r>
              <a:rPr lang="ja-JP" altLang="en-US" sz="3600" b="1">
                <a:latin typeface="ＭＳ ゴシック" panose="020B0609070205080204" pitchFamily="49" charset="-128"/>
              </a:rPr>
              <a:t>する</a:t>
            </a:r>
          </a:p>
          <a:p>
            <a:pPr marL="566738" indent="-566738" eaLnBrk="1" hangingPunct="1">
              <a:buFontTx/>
              <a:buNone/>
            </a:pPr>
            <a:r>
              <a:rPr lang="ja-JP" altLang="en-US" sz="3600" b="1">
                <a:latin typeface="ＭＳ ゴシック" panose="020B0609070205080204" pitchFamily="49" charset="-128"/>
              </a:rPr>
              <a:t>２　ケアマネジメントを希望する者の</a:t>
            </a:r>
            <a:r>
              <a:rPr lang="ja-JP" altLang="en-US" sz="3600" b="1">
                <a:solidFill>
                  <a:srgbClr val="9900FF"/>
                </a:solidFill>
                <a:latin typeface="ＭＳ ゴシック" panose="020B0609070205080204" pitchFamily="49" charset="-128"/>
              </a:rPr>
              <a:t>意向を尊重する</a:t>
            </a:r>
          </a:p>
          <a:p>
            <a:pPr marL="566738" indent="-566738" eaLnBrk="1" hangingPunct="1">
              <a:buFontTx/>
              <a:buNone/>
            </a:pPr>
            <a:r>
              <a:rPr lang="ja-JP" altLang="en-US" sz="3600" b="1">
                <a:latin typeface="ＭＳ ゴシック" panose="020B0609070205080204" pitchFamily="49" charset="-128"/>
              </a:rPr>
              <a:t>３　利用者の</a:t>
            </a:r>
            <a:r>
              <a:rPr lang="ja-JP" altLang="en-US" sz="3600" b="1">
                <a:solidFill>
                  <a:srgbClr val="9900FF"/>
                </a:solidFill>
                <a:latin typeface="ＭＳ ゴシック" panose="020B0609070205080204" pitchFamily="49" charset="-128"/>
              </a:rPr>
              <a:t>幅広いニーズを把握</a:t>
            </a:r>
            <a:r>
              <a:rPr lang="ja-JP" altLang="en-US" sz="3600" b="1">
                <a:latin typeface="ＭＳ ゴシック" panose="020B0609070205080204" pitchFamily="49" charset="-128"/>
              </a:rPr>
              <a:t>する</a:t>
            </a:r>
          </a:p>
          <a:p>
            <a:pPr marL="566738" indent="-566738" eaLnBrk="1" hangingPunct="1">
              <a:buFontTx/>
              <a:buNone/>
            </a:pPr>
            <a:r>
              <a:rPr lang="ja-JP" altLang="en-US" sz="3600" b="1">
                <a:latin typeface="ＭＳ ゴシック" panose="020B0609070205080204" pitchFamily="49" charset="-128"/>
              </a:rPr>
              <a:t>４　様々な</a:t>
            </a:r>
            <a:r>
              <a:rPr lang="ja-JP" altLang="en-US" sz="3600" b="1">
                <a:solidFill>
                  <a:srgbClr val="9900FF"/>
                </a:solidFill>
                <a:latin typeface="ＭＳ ゴシック" panose="020B0609070205080204" pitchFamily="49" charset="-128"/>
              </a:rPr>
              <a:t>地域の社会資源</a:t>
            </a:r>
            <a:r>
              <a:rPr lang="ja-JP" altLang="en-US" sz="3600" b="1">
                <a:latin typeface="ＭＳ ゴシック" panose="020B0609070205080204" pitchFamily="49" charset="-128"/>
              </a:rPr>
              <a:t>をニーズに適切に結びつける</a:t>
            </a:r>
            <a:endParaRPr lang="ja-JP" altLang="en-US" sz="3600" b="1"/>
          </a:p>
          <a:p>
            <a:pPr marL="566738" indent="-566738" eaLnBrk="1" hangingPunct="1">
              <a:buFontTx/>
              <a:buNone/>
            </a:pPr>
            <a:r>
              <a:rPr lang="ja-JP" altLang="en-US" sz="3600" b="1">
                <a:latin typeface="ＭＳ ゴシック" panose="020B0609070205080204" pitchFamily="49" charset="-128"/>
              </a:rPr>
              <a:t>５　</a:t>
            </a:r>
            <a:r>
              <a:rPr lang="ja-JP" altLang="en-US" sz="3600" b="1">
                <a:solidFill>
                  <a:srgbClr val="9900FF"/>
                </a:solidFill>
                <a:latin typeface="ＭＳ ゴシック" panose="020B0609070205080204" pitchFamily="49" charset="-128"/>
              </a:rPr>
              <a:t>総合的かつ継続的な</a:t>
            </a:r>
            <a:r>
              <a:rPr lang="ja-JP" altLang="en-US" sz="3600" b="1">
                <a:latin typeface="ＭＳ ゴシック" panose="020B0609070205080204" pitchFamily="49" charset="-128"/>
              </a:rPr>
              <a:t>サービスの供給を確保する</a:t>
            </a:r>
          </a:p>
          <a:p>
            <a:pPr marL="566738" indent="-566738" eaLnBrk="1" hangingPunct="1">
              <a:buFontTx/>
              <a:buNone/>
            </a:pPr>
            <a:r>
              <a:rPr lang="ja-JP" altLang="en-US" sz="3600" b="1">
                <a:latin typeface="ＭＳ ゴシック" panose="020B0609070205080204" pitchFamily="49" charset="-128"/>
              </a:rPr>
              <a:t>６　</a:t>
            </a:r>
            <a:r>
              <a:rPr lang="ja-JP" altLang="en-US" sz="3600" b="1">
                <a:solidFill>
                  <a:srgbClr val="9900FF"/>
                </a:solidFill>
                <a:latin typeface="ＭＳ ゴシック" panose="020B0609070205080204" pitchFamily="49" charset="-128"/>
              </a:rPr>
              <a:t>社会資源の改善及び開発</a:t>
            </a:r>
            <a:r>
              <a:rPr lang="ja-JP" altLang="en-US" sz="3600" b="1">
                <a:latin typeface="ＭＳ ゴシック" panose="020B0609070205080204" pitchFamily="49" charset="-128"/>
              </a:rPr>
              <a:t>を推進する</a:t>
            </a:r>
            <a:endParaRPr lang="ja-JP" altLang="en-US" sz="3600" b="1"/>
          </a:p>
        </p:txBody>
      </p:sp>
      <p:sp>
        <p:nvSpPr>
          <p:cNvPr id="15363" name="スライド番号プレースホルダー 1">
            <a:extLst>
              <a:ext uri="{FF2B5EF4-FFF2-40B4-BE49-F238E27FC236}">
                <a16:creationId xmlns:a16="http://schemas.microsoft.com/office/drawing/2014/main" id="{C690B6AA-7BE7-3682-FFB9-D0F105D896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E708BE3-F22F-443B-885C-D98652AD4018}" type="slidenum">
              <a:rPr lang="en-US" altLang="ja-JP" sz="1400"/>
              <a:pPr>
                <a:spcBef>
                  <a:spcPct val="0"/>
                </a:spcBef>
                <a:buFontTx/>
                <a:buNone/>
              </a:pPr>
              <a:t>54</a:t>
            </a:fld>
            <a:endParaRPr lang="en-US" altLang="ja-JP" sz="1400"/>
          </a:p>
        </p:txBody>
      </p:sp>
    </p:spTree>
    <p:extLst>
      <p:ext uri="{BB962C8B-B14F-4D97-AF65-F5344CB8AC3E}">
        <p14:creationId xmlns:p14="http://schemas.microsoft.com/office/powerpoint/2010/main" val="2480211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46405854-FABC-6C5B-C71B-FB2A331B4A2A}"/>
              </a:ext>
            </a:extLst>
          </p:cNvPr>
          <p:cNvSpPr/>
          <p:nvPr/>
        </p:nvSpPr>
        <p:spPr>
          <a:xfrm>
            <a:off x="3419475" y="2662238"/>
            <a:ext cx="2449513" cy="13970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主催者：本人</a:t>
            </a:r>
            <a:endParaRPr lang="en-US" altLang="ja-JP" sz="2000" dirty="0">
              <a:solidFill>
                <a:schemeClr val="tx1"/>
              </a:solidFill>
            </a:endParaRPr>
          </a:p>
          <a:p>
            <a:pPr algn="ctr">
              <a:defRPr/>
            </a:pPr>
            <a:r>
              <a:rPr lang="ja-JP" altLang="en-US" sz="2215" dirty="0">
                <a:solidFill>
                  <a:schemeClr val="tx1"/>
                </a:solidFill>
                <a:latin typeface="HGP創英角ﾎﾟｯﾌﾟ体" pitchFamily="50" charset="-128"/>
                <a:ea typeface="HGP創英角ﾎﾟｯﾌﾟ体" pitchFamily="50" charset="-128"/>
              </a:rPr>
              <a:t>本人中心</a:t>
            </a:r>
          </a:p>
          <a:p>
            <a:pPr algn="ctr">
              <a:defRPr/>
            </a:pPr>
            <a:r>
              <a:rPr lang="ja-JP" altLang="en-US" sz="2215" dirty="0">
                <a:solidFill>
                  <a:schemeClr val="tx1"/>
                </a:solidFill>
                <a:latin typeface="HGP創英角ﾎﾟｯﾌﾟ体" pitchFamily="50" charset="-128"/>
                <a:ea typeface="HGP創英角ﾎﾟｯﾌﾟ体" pitchFamily="50" charset="-128"/>
              </a:rPr>
              <a:t>支援会議</a:t>
            </a:r>
          </a:p>
        </p:txBody>
      </p:sp>
      <p:sp>
        <p:nvSpPr>
          <p:cNvPr id="5" name="正方形/長方形 4">
            <a:extLst>
              <a:ext uri="{FF2B5EF4-FFF2-40B4-BE49-F238E27FC236}">
                <a16:creationId xmlns:a16="http://schemas.microsoft.com/office/drawing/2014/main" id="{44423C11-7E01-7891-D5AD-1184213BB132}"/>
              </a:ext>
            </a:extLst>
          </p:cNvPr>
          <p:cNvSpPr/>
          <p:nvPr/>
        </p:nvSpPr>
        <p:spPr>
          <a:xfrm>
            <a:off x="3876675" y="2897188"/>
            <a:ext cx="1511300" cy="266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p>
        </p:txBody>
      </p:sp>
      <p:sp>
        <p:nvSpPr>
          <p:cNvPr id="7" name="テキスト ボックス 6">
            <a:extLst>
              <a:ext uri="{FF2B5EF4-FFF2-40B4-BE49-F238E27FC236}">
                <a16:creationId xmlns:a16="http://schemas.microsoft.com/office/drawing/2014/main" id="{CBFBB4F2-BFAC-E10E-FE78-9FE78DE760B2}"/>
              </a:ext>
            </a:extLst>
          </p:cNvPr>
          <p:cNvSpPr txBox="1"/>
          <p:nvPr/>
        </p:nvSpPr>
        <p:spPr>
          <a:xfrm>
            <a:off x="455613" y="1943100"/>
            <a:ext cx="2233612" cy="688975"/>
          </a:xfrm>
          <a:prstGeom prst="rect">
            <a:avLst/>
          </a:prstGeom>
          <a:noFill/>
          <a:ln w="19050">
            <a:solidFill>
              <a:schemeClr val="tx1"/>
            </a:solidFill>
          </a:ln>
        </p:spPr>
        <p:txBody>
          <a:bodyPr>
            <a:spAutoFit/>
          </a:bodyPr>
          <a:lstStyle/>
          <a:p>
            <a:pPr>
              <a:defRPr/>
            </a:pPr>
            <a:r>
              <a:rPr lang="ja-JP" altLang="en-US" sz="1292" dirty="0">
                <a:latin typeface="+mj-ea"/>
                <a:ea typeface="+mj-ea"/>
              </a:rPr>
              <a:t>共同主催者：</a:t>
            </a:r>
            <a:endParaRPr lang="en-US" altLang="ja-JP" sz="1292" dirty="0">
              <a:latin typeface="+mj-ea"/>
              <a:ea typeface="+mj-ea"/>
            </a:endParaRPr>
          </a:p>
          <a:p>
            <a:pPr>
              <a:defRPr/>
            </a:pPr>
            <a:endParaRPr lang="en-US" altLang="ja-JP" sz="1292" dirty="0">
              <a:latin typeface="+mj-ea"/>
              <a:ea typeface="+mj-ea"/>
            </a:endParaRPr>
          </a:p>
          <a:p>
            <a:pPr>
              <a:defRPr/>
            </a:pPr>
            <a:r>
              <a:rPr lang="ja-JP" altLang="en-US" sz="1292" dirty="0">
                <a:latin typeface="+mj-ea"/>
                <a:ea typeface="+mj-ea"/>
              </a:rPr>
              <a:t>指定特定相談支援専門員</a:t>
            </a:r>
          </a:p>
        </p:txBody>
      </p:sp>
      <p:sp>
        <p:nvSpPr>
          <p:cNvPr id="8" name="テキスト ボックス 7">
            <a:extLst>
              <a:ext uri="{FF2B5EF4-FFF2-40B4-BE49-F238E27FC236}">
                <a16:creationId xmlns:a16="http://schemas.microsoft.com/office/drawing/2014/main" id="{568D88BD-0E5C-13B4-D90C-16C84BC89DDA}"/>
              </a:ext>
            </a:extLst>
          </p:cNvPr>
          <p:cNvSpPr txBox="1"/>
          <p:nvPr/>
        </p:nvSpPr>
        <p:spPr>
          <a:xfrm>
            <a:off x="5387975" y="1543050"/>
            <a:ext cx="3097213" cy="490006"/>
          </a:xfrm>
          <a:prstGeom prst="rect">
            <a:avLst/>
          </a:prstGeom>
          <a:noFill/>
          <a:ln w="19050">
            <a:solidFill>
              <a:schemeClr val="tx1"/>
            </a:solidFill>
          </a:ln>
        </p:spPr>
        <p:txBody>
          <a:bodyPr wrap="square">
            <a:spAutoFit/>
          </a:bodyPr>
          <a:lstStyle/>
          <a:p>
            <a:pPr>
              <a:defRPr/>
            </a:pPr>
            <a:r>
              <a:rPr lang="ja-JP" altLang="en-US" sz="1292" dirty="0">
                <a:latin typeface="+mj-ea"/>
                <a:ea typeface="+mj-ea"/>
              </a:rPr>
              <a:t>障害者総合相談支援センターにしのみや</a:t>
            </a:r>
            <a:endParaRPr lang="en-US" altLang="ja-JP" sz="1292" dirty="0">
              <a:latin typeface="+mj-ea"/>
              <a:ea typeface="+mj-ea"/>
            </a:endParaRPr>
          </a:p>
          <a:p>
            <a:pPr>
              <a:defRPr/>
            </a:pPr>
            <a:r>
              <a:rPr lang="ja-JP" altLang="en-US" sz="1292" dirty="0">
                <a:latin typeface="+mj-ea"/>
                <a:ea typeface="+mj-ea"/>
              </a:rPr>
              <a:t>相談支援専門員</a:t>
            </a:r>
          </a:p>
        </p:txBody>
      </p:sp>
      <p:sp>
        <p:nvSpPr>
          <p:cNvPr id="9" name="テキスト ボックス 8">
            <a:extLst>
              <a:ext uri="{FF2B5EF4-FFF2-40B4-BE49-F238E27FC236}">
                <a16:creationId xmlns:a16="http://schemas.microsoft.com/office/drawing/2014/main" id="{B8910702-3EED-46AA-D2E4-3C2974ECADBD}"/>
              </a:ext>
            </a:extLst>
          </p:cNvPr>
          <p:cNvSpPr txBox="1"/>
          <p:nvPr/>
        </p:nvSpPr>
        <p:spPr>
          <a:xfrm>
            <a:off x="6240463" y="2284413"/>
            <a:ext cx="1271587" cy="290512"/>
          </a:xfrm>
          <a:prstGeom prst="rect">
            <a:avLst/>
          </a:prstGeom>
          <a:noFill/>
          <a:ln w="19050">
            <a:solidFill>
              <a:schemeClr val="tx1"/>
            </a:solidFill>
          </a:ln>
        </p:spPr>
        <p:txBody>
          <a:bodyPr>
            <a:spAutoFit/>
          </a:bodyPr>
          <a:lstStyle/>
          <a:p>
            <a:pPr>
              <a:defRPr/>
            </a:pPr>
            <a:r>
              <a:rPr lang="ja-JP" altLang="en-US" sz="1292" dirty="0">
                <a:latin typeface="+mj-ea"/>
                <a:ea typeface="+mj-ea"/>
              </a:rPr>
              <a:t>行政の担当者</a:t>
            </a:r>
          </a:p>
        </p:txBody>
      </p:sp>
      <p:sp>
        <p:nvSpPr>
          <p:cNvPr id="10" name="テキスト ボックス 9">
            <a:extLst>
              <a:ext uri="{FF2B5EF4-FFF2-40B4-BE49-F238E27FC236}">
                <a16:creationId xmlns:a16="http://schemas.microsoft.com/office/drawing/2014/main" id="{8E909B78-D942-D41A-6F2B-85A018072559}"/>
              </a:ext>
            </a:extLst>
          </p:cNvPr>
          <p:cNvSpPr txBox="1"/>
          <p:nvPr/>
        </p:nvSpPr>
        <p:spPr>
          <a:xfrm>
            <a:off x="6256338" y="3990975"/>
            <a:ext cx="1812925" cy="292100"/>
          </a:xfrm>
          <a:prstGeom prst="rect">
            <a:avLst/>
          </a:prstGeom>
          <a:noFill/>
          <a:ln w="19050">
            <a:solidFill>
              <a:schemeClr val="tx1"/>
            </a:solidFill>
          </a:ln>
        </p:spPr>
        <p:txBody>
          <a:bodyPr>
            <a:spAutoFit/>
          </a:bodyPr>
          <a:lstStyle/>
          <a:p>
            <a:pPr algn="ctr">
              <a:defRPr/>
            </a:pPr>
            <a:r>
              <a:rPr lang="ja-JP" altLang="en-US" sz="1292" dirty="0">
                <a:latin typeface="+mj-ea"/>
                <a:ea typeface="+mj-ea"/>
              </a:rPr>
              <a:t>余暇・遊びの支援者</a:t>
            </a:r>
          </a:p>
        </p:txBody>
      </p:sp>
      <p:sp>
        <p:nvSpPr>
          <p:cNvPr id="11" name="テキスト ボックス 10">
            <a:extLst>
              <a:ext uri="{FF2B5EF4-FFF2-40B4-BE49-F238E27FC236}">
                <a16:creationId xmlns:a16="http://schemas.microsoft.com/office/drawing/2014/main" id="{22ECC7F9-AA48-490C-737B-631E1E885E2C}"/>
              </a:ext>
            </a:extLst>
          </p:cNvPr>
          <p:cNvSpPr txBox="1"/>
          <p:nvPr/>
        </p:nvSpPr>
        <p:spPr>
          <a:xfrm>
            <a:off x="6561138" y="3276600"/>
            <a:ext cx="1482725" cy="290513"/>
          </a:xfrm>
          <a:prstGeom prst="rect">
            <a:avLst/>
          </a:prstGeom>
          <a:noFill/>
          <a:ln w="19050">
            <a:solidFill>
              <a:schemeClr val="tx1"/>
            </a:solidFill>
          </a:ln>
        </p:spPr>
        <p:txBody>
          <a:bodyPr>
            <a:spAutoFit/>
          </a:bodyPr>
          <a:lstStyle/>
          <a:p>
            <a:pPr algn="ctr">
              <a:defRPr/>
            </a:pPr>
            <a:r>
              <a:rPr lang="ja-JP" altLang="en-US" sz="1292" dirty="0">
                <a:latin typeface="+mj-ea"/>
                <a:ea typeface="+mj-ea"/>
              </a:rPr>
              <a:t>近所のおばさん</a:t>
            </a:r>
          </a:p>
        </p:txBody>
      </p:sp>
      <p:sp>
        <p:nvSpPr>
          <p:cNvPr id="12" name="テキスト ボックス 11">
            <a:extLst>
              <a:ext uri="{FF2B5EF4-FFF2-40B4-BE49-F238E27FC236}">
                <a16:creationId xmlns:a16="http://schemas.microsoft.com/office/drawing/2014/main" id="{42FF3578-CCDA-7E19-0DFC-437DB04F2A4E}"/>
              </a:ext>
            </a:extLst>
          </p:cNvPr>
          <p:cNvSpPr txBox="1"/>
          <p:nvPr/>
        </p:nvSpPr>
        <p:spPr>
          <a:xfrm>
            <a:off x="1101725" y="4189413"/>
            <a:ext cx="2030413" cy="290512"/>
          </a:xfrm>
          <a:prstGeom prst="rect">
            <a:avLst/>
          </a:prstGeom>
          <a:noFill/>
          <a:ln w="19050">
            <a:solidFill>
              <a:schemeClr val="tx1"/>
            </a:solidFill>
          </a:ln>
        </p:spPr>
        <p:txBody>
          <a:bodyPr>
            <a:spAutoFit/>
          </a:bodyPr>
          <a:lstStyle/>
          <a:p>
            <a:pPr algn="ctr">
              <a:defRPr/>
            </a:pPr>
            <a:r>
              <a:rPr lang="ja-JP" altLang="en-US" sz="1292" dirty="0">
                <a:latin typeface="+mj-ea"/>
                <a:ea typeface="+mj-ea"/>
              </a:rPr>
              <a:t>日中活動の場の支援者</a:t>
            </a:r>
          </a:p>
        </p:txBody>
      </p:sp>
      <p:sp>
        <p:nvSpPr>
          <p:cNvPr id="13" name="テキスト ボックス 12">
            <a:extLst>
              <a:ext uri="{FF2B5EF4-FFF2-40B4-BE49-F238E27FC236}">
                <a16:creationId xmlns:a16="http://schemas.microsoft.com/office/drawing/2014/main" id="{8E0E9C1A-70DC-AEB6-027F-8DE0061BF546}"/>
              </a:ext>
            </a:extLst>
          </p:cNvPr>
          <p:cNvSpPr txBox="1"/>
          <p:nvPr/>
        </p:nvSpPr>
        <p:spPr>
          <a:xfrm>
            <a:off x="1371600" y="3508375"/>
            <a:ext cx="835025" cy="290513"/>
          </a:xfrm>
          <a:prstGeom prst="rect">
            <a:avLst/>
          </a:prstGeom>
          <a:noFill/>
          <a:ln w="19050">
            <a:solidFill>
              <a:schemeClr val="tx1"/>
            </a:solidFill>
          </a:ln>
        </p:spPr>
        <p:txBody>
          <a:bodyPr>
            <a:spAutoFit/>
          </a:bodyPr>
          <a:lstStyle/>
          <a:p>
            <a:pPr algn="ctr">
              <a:defRPr/>
            </a:pPr>
            <a:r>
              <a:rPr lang="ja-JP" altLang="en-US" sz="1292" dirty="0">
                <a:latin typeface="+mj-ea"/>
                <a:ea typeface="+mj-ea"/>
              </a:rPr>
              <a:t>兄弟</a:t>
            </a:r>
          </a:p>
        </p:txBody>
      </p:sp>
      <p:sp>
        <p:nvSpPr>
          <p:cNvPr id="14" name="テキスト ボックス 13">
            <a:extLst>
              <a:ext uri="{FF2B5EF4-FFF2-40B4-BE49-F238E27FC236}">
                <a16:creationId xmlns:a16="http://schemas.microsoft.com/office/drawing/2014/main" id="{971D7D43-4D29-9C7F-6439-97CD817DF23B}"/>
              </a:ext>
            </a:extLst>
          </p:cNvPr>
          <p:cNvSpPr txBox="1"/>
          <p:nvPr/>
        </p:nvSpPr>
        <p:spPr>
          <a:xfrm>
            <a:off x="963613" y="2814638"/>
            <a:ext cx="836612" cy="292100"/>
          </a:xfrm>
          <a:prstGeom prst="rect">
            <a:avLst/>
          </a:prstGeom>
          <a:noFill/>
          <a:ln w="19050">
            <a:solidFill>
              <a:schemeClr val="tx1"/>
            </a:solidFill>
          </a:ln>
        </p:spPr>
        <p:txBody>
          <a:bodyPr>
            <a:spAutoFit/>
          </a:bodyPr>
          <a:lstStyle/>
          <a:p>
            <a:pPr algn="ctr">
              <a:defRPr/>
            </a:pPr>
            <a:r>
              <a:rPr lang="ja-JP" altLang="en-US" sz="1292" dirty="0">
                <a:latin typeface="+mj-ea"/>
                <a:ea typeface="+mj-ea"/>
              </a:rPr>
              <a:t>親</a:t>
            </a:r>
          </a:p>
        </p:txBody>
      </p:sp>
      <p:cxnSp>
        <p:nvCxnSpPr>
          <p:cNvPr id="16" name="直線矢印コネクタ 15">
            <a:extLst>
              <a:ext uri="{FF2B5EF4-FFF2-40B4-BE49-F238E27FC236}">
                <a16:creationId xmlns:a16="http://schemas.microsoft.com/office/drawing/2014/main" id="{3997977D-A27E-FE13-7FB0-75CB7806A14B}"/>
              </a:ext>
            </a:extLst>
          </p:cNvPr>
          <p:cNvCxnSpPr/>
          <p:nvPr/>
        </p:nvCxnSpPr>
        <p:spPr>
          <a:xfrm>
            <a:off x="2698750" y="2498725"/>
            <a:ext cx="793750" cy="4841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8CE58720-1AEA-6544-8F3B-4FB303B1F763}"/>
              </a:ext>
            </a:extLst>
          </p:cNvPr>
          <p:cNvCxnSpPr/>
          <p:nvPr/>
        </p:nvCxnSpPr>
        <p:spPr>
          <a:xfrm>
            <a:off x="1800225" y="2936875"/>
            <a:ext cx="1619250" cy="3127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D9258A25-736A-717A-D017-52C976F241B1}"/>
              </a:ext>
            </a:extLst>
          </p:cNvPr>
          <p:cNvCxnSpPr>
            <a:stCxn id="13" idx="3"/>
          </p:cNvCxnSpPr>
          <p:nvPr/>
        </p:nvCxnSpPr>
        <p:spPr>
          <a:xfrm flipV="1">
            <a:off x="2206625" y="3560763"/>
            <a:ext cx="1212850" cy="936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61F55584-70D0-27C9-7B8B-BAD9AACD9887}"/>
              </a:ext>
            </a:extLst>
          </p:cNvPr>
          <p:cNvCxnSpPr/>
          <p:nvPr/>
        </p:nvCxnSpPr>
        <p:spPr>
          <a:xfrm flipV="1">
            <a:off x="2117725" y="3792538"/>
            <a:ext cx="1517650" cy="396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ED5E7867-BB9B-042F-471F-47327C4DA6F2}"/>
              </a:ext>
            </a:extLst>
          </p:cNvPr>
          <p:cNvCxnSpPr/>
          <p:nvPr/>
        </p:nvCxnSpPr>
        <p:spPr>
          <a:xfrm flipV="1">
            <a:off x="4643438" y="4041775"/>
            <a:ext cx="12700" cy="579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B07F3A8E-D701-9CEF-E41E-6038917C7E76}"/>
              </a:ext>
            </a:extLst>
          </p:cNvPr>
          <p:cNvSpPr txBox="1"/>
          <p:nvPr/>
        </p:nvSpPr>
        <p:spPr>
          <a:xfrm>
            <a:off x="3736975" y="4649788"/>
            <a:ext cx="1814513" cy="290512"/>
          </a:xfrm>
          <a:prstGeom prst="rect">
            <a:avLst/>
          </a:prstGeom>
          <a:noFill/>
          <a:ln w="19050">
            <a:solidFill>
              <a:schemeClr val="tx1"/>
            </a:solidFill>
          </a:ln>
        </p:spPr>
        <p:txBody>
          <a:bodyPr>
            <a:spAutoFit/>
          </a:bodyPr>
          <a:lstStyle/>
          <a:p>
            <a:pPr algn="ctr">
              <a:defRPr/>
            </a:pPr>
            <a:r>
              <a:rPr lang="ja-JP" altLang="en-US" sz="1292" dirty="0">
                <a:latin typeface="+mj-ea"/>
                <a:ea typeface="+mj-ea"/>
              </a:rPr>
              <a:t>暮らしの場の支援者</a:t>
            </a:r>
          </a:p>
        </p:txBody>
      </p:sp>
      <p:cxnSp>
        <p:nvCxnSpPr>
          <p:cNvPr id="29" name="直線矢印コネクタ 28">
            <a:extLst>
              <a:ext uri="{FF2B5EF4-FFF2-40B4-BE49-F238E27FC236}">
                <a16:creationId xmlns:a16="http://schemas.microsoft.com/office/drawing/2014/main" id="{D979CB69-BDF2-BFAD-86D0-66832D1C04AE}"/>
              </a:ext>
            </a:extLst>
          </p:cNvPr>
          <p:cNvCxnSpPr/>
          <p:nvPr/>
        </p:nvCxnSpPr>
        <p:spPr>
          <a:xfrm flipH="1">
            <a:off x="5238750" y="2027238"/>
            <a:ext cx="412750" cy="714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37C631AA-5001-226B-E923-6A7AF12E7DF8}"/>
              </a:ext>
            </a:extLst>
          </p:cNvPr>
          <p:cNvCxnSpPr/>
          <p:nvPr/>
        </p:nvCxnSpPr>
        <p:spPr>
          <a:xfrm flipH="1">
            <a:off x="5751513" y="2597150"/>
            <a:ext cx="693737" cy="5000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EE9D496F-C3D2-8286-FD6F-E87BB616C264}"/>
              </a:ext>
            </a:extLst>
          </p:cNvPr>
          <p:cNvCxnSpPr/>
          <p:nvPr/>
        </p:nvCxnSpPr>
        <p:spPr>
          <a:xfrm flipH="1">
            <a:off x="5868988" y="3486150"/>
            <a:ext cx="6921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a:extLst>
              <a:ext uri="{FF2B5EF4-FFF2-40B4-BE49-F238E27FC236}">
                <a16:creationId xmlns:a16="http://schemas.microsoft.com/office/drawing/2014/main" id="{B1F80670-49E4-7263-4E87-017603345997}"/>
              </a:ext>
            </a:extLst>
          </p:cNvPr>
          <p:cNvCxnSpPr/>
          <p:nvPr/>
        </p:nvCxnSpPr>
        <p:spPr>
          <a:xfrm flipH="1" flipV="1">
            <a:off x="5548313" y="3859213"/>
            <a:ext cx="692150" cy="2000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角丸四角形吹き出し 38">
            <a:extLst>
              <a:ext uri="{FF2B5EF4-FFF2-40B4-BE49-F238E27FC236}">
                <a16:creationId xmlns:a16="http://schemas.microsoft.com/office/drawing/2014/main" id="{D63F3723-6523-8602-9196-CA0EE905F4B3}"/>
              </a:ext>
            </a:extLst>
          </p:cNvPr>
          <p:cNvSpPr/>
          <p:nvPr/>
        </p:nvSpPr>
        <p:spPr>
          <a:xfrm>
            <a:off x="1306513" y="1163638"/>
            <a:ext cx="3938587" cy="663575"/>
          </a:xfrm>
          <a:prstGeom prst="wedgeRoundRectCallout">
            <a:avLst>
              <a:gd name="adj1" fmla="val -35223"/>
              <a:gd name="adj2" fmla="val 86125"/>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215"/>
          </a:p>
        </p:txBody>
      </p:sp>
      <p:sp>
        <p:nvSpPr>
          <p:cNvPr id="40" name="テキスト ボックス 39">
            <a:extLst>
              <a:ext uri="{FF2B5EF4-FFF2-40B4-BE49-F238E27FC236}">
                <a16:creationId xmlns:a16="http://schemas.microsoft.com/office/drawing/2014/main" id="{37A3F637-28A1-1769-398D-64BDA63DADB8}"/>
              </a:ext>
            </a:extLst>
          </p:cNvPr>
          <p:cNvSpPr txBox="1"/>
          <p:nvPr/>
        </p:nvSpPr>
        <p:spPr>
          <a:xfrm>
            <a:off x="1336675" y="1133475"/>
            <a:ext cx="3878263" cy="688975"/>
          </a:xfrm>
          <a:prstGeom prst="rect">
            <a:avLst/>
          </a:prstGeom>
          <a:noFill/>
          <a:ln w="19050">
            <a:noFill/>
          </a:ln>
        </p:spPr>
        <p:txBody>
          <a:bodyPr>
            <a:spAutoFit/>
          </a:bodyPr>
          <a:lstStyle/>
          <a:p>
            <a:pPr>
              <a:defRPr/>
            </a:pPr>
            <a:r>
              <a:rPr lang="ja-JP" altLang="en-US" sz="1292" dirty="0">
                <a:latin typeface="+mj-ea"/>
                <a:ea typeface="+mj-ea"/>
              </a:rPr>
              <a:t>相談専門員は、事前に本人中心計画会議の参加者にヒアリングをして、あらかじめ本人中心アセスメントを完成しておく</a:t>
            </a:r>
          </a:p>
        </p:txBody>
      </p:sp>
      <p:sp>
        <p:nvSpPr>
          <p:cNvPr id="44" name="テキスト ボックス 43">
            <a:extLst>
              <a:ext uri="{FF2B5EF4-FFF2-40B4-BE49-F238E27FC236}">
                <a16:creationId xmlns:a16="http://schemas.microsoft.com/office/drawing/2014/main" id="{F58AC570-506F-B10F-8A80-26B81D39CBD5}"/>
              </a:ext>
            </a:extLst>
          </p:cNvPr>
          <p:cNvSpPr txBox="1"/>
          <p:nvPr/>
        </p:nvSpPr>
        <p:spPr>
          <a:xfrm rot="10800000" flipV="1">
            <a:off x="586804" y="5546350"/>
            <a:ext cx="7945636" cy="546945"/>
          </a:xfrm>
          <a:prstGeom prst="rect">
            <a:avLst/>
          </a:prstGeom>
          <a:noFill/>
          <a:ln w="19050">
            <a:solidFill>
              <a:schemeClr val="tx1"/>
            </a:solidFill>
          </a:ln>
        </p:spPr>
        <p:txBody>
          <a:bodyPr wrap="square">
            <a:spAutoFit/>
          </a:bodyPr>
          <a:lstStyle/>
          <a:p>
            <a:pPr algn="ctr">
              <a:defRPr/>
            </a:pPr>
            <a:r>
              <a:rPr lang="ja-JP" altLang="en-US" sz="2954" dirty="0">
                <a:solidFill>
                  <a:srgbClr val="FF0000"/>
                </a:solidFill>
                <a:latin typeface="+mj-ea"/>
                <a:ea typeface="+mj-ea"/>
              </a:rPr>
              <a:t>＜西宮市の本人中心支援会議のイメージ図＞</a:t>
            </a:r>
            <a:endParaRPr lang="en-US" altLang="ja-JP" sz="2954" dirty="0">
              <a:solidFill>
                <a:srgbClr val="FF0000"/>
              </a:solidFill>
              <a:latin typeface="+mj-ea"/>
              <a:ea typeface="+mj-ea"/>
            </a:endParaRPr>
          </a:p>
        </p:txBody>
      </p:sp>
      <p:sp>
        <p:nvSpPr>
          <p:cNvPr id="52249" name="スライド番号プレースホルダー 1">
            <a:extLst>
              <a:ext uri="{FF2B5EF4-FFF2-40B4-BE49-F238E27FC236}">
                <a16:creationId xmlns:a16="http://schemas.microsoft.com/office/drawing/2014/main" id="{18840838-3BC8-81CA-6570-71961B8277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CF67FEF-0F59-4B64-AA73-A1522A209563}" type="slidenum">
              <a:rPr lang="ja-JP" altLang="en-US" sz="1400"/>
              <a:pPr>
                <a:spcBef>
                  <a:spcPct val="0"/>
                </a:spcBef>
                <a:buFontTx/>
                <a:buNone/>
              </a:pPr>
              <a:t>55</a:t>
            </a:fld>
            <a:endParaRPr lang="ja-JP" alt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6835AD7-E854-49FF-8962-1A6087264EFF}"/>
              </a:ext>
            </a:extLst>
          </p:cNvPr>
          <p:cNvSpPr>
            <a:spLocks noGrp="1" noChangeArrowheads="1"/>
          </p:cNvSpPr>
          <p:nvPr>
            <p:ph type="ctrTitle"/>
          </p:nvPr>
        </p:nvSpPr>
        <p:spPr>
          <a:xfrm>
            <a:off x="107950" y="2060575"/>
            <a:ext cx="8928100" cy="1728788"/>
          </a:xfrm>
        </p:spPr>
        <p:txBody>
          <a:bodyPr/>
          <a:lstStyle/>
          <a:p>
            <a:pPr eaLnBrk="1" hangingPunct="1"/>
            <a:r>
              <a:rPr lang="ja-JP" altLang="en-US" sz="4800" b="1" i="1" dirty="0">
                <a:solidFill>
                  <a:srgbClr val="0033CC"/>
                </a:solidFill>
              </a:rPr>
              <a:t>相談支援の展開　事例編</a:t>
            </a:r>
            <a:br>
              <a:rPr lang="ja-JP" altLang="en-US" sz="5400" b="1" i="1" dirty="0">
                <a:solidFill>
                  <a:srgbClr val="0033CC"/>
                </a:solidFill>
              </a:rPr>
            </a:br>
            <a:r>
              <a:rPr lang="ja-JP" altLang="en-US" sz="2800" b="1" i="1" dirty="0">
                <a:solidFill>
                  <a:srgbClr val="0033CC"/>
                </a:solidFill>
              </a:rPr>
              <a:t>～エンパワメントされる障害当事者と相談支援専門員～</a:t>
            </a:r>
          </a:p>
        </p:txBody>
      </p:sp>
      <p:pic>
        <p:nvPicPr>
          <p:cNvPr id="40965" name="Picture 5">
            <a:extLst>
              <a:ext uri="{FF2B5EF4-FFF2-40B4-BE49-F238E27FC236}">
                <a16:creationId xmlns:a16="http://schemas.microsoft.com/office/drawing/2014/main" id="{DBE06C95-B658-1D63-1876-F789E8252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321175"/>
            <a:ext cx="18462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雲 1">
            <a:extLst>
              <a:ext uri="{FF2B5EF4-FFF2-40B4-BE49-F238E27FC236}">
                <a16:creationId xmlns:a16="http://schemas.microsoft.com/office/drawing/2014/main" id="{D355FF4E-BA8C-4196-9941-ED36D7258D8E}"/>
              </a:ext>
            </a:extLst>
          </p:cNvPr>
          <p:cNvSpPr/>
          <p:nvPr/>
        </p:nvSpPr>
        <p:spPr bwMode="auto">
          <a:xfrm>
            <a:off x="273050" y="1052513"/>
            <a:ext cx="4011613" cy="1223962"/>
          </a:xfrm>
          <a:prstGeom prst="cloud">
            <a:avLst/>
          </a:prstGeom>
          <a:noFill/>
          <a:ln w="9525" cap="flat" cmpd="sng" algn="ctr">
            <a:solidFill>
              <a:schemeClr val="tx1"/>
            </a:solidFill>
            <a:prstDash val="solid"/>
            <a:round/>
            <a:headEnd type="none" w="med" len="med"/>
            <a:tailEnd type="none" w="med" len="med"/>
          </a:ln>
          <a:effectLst/>
        </p:spPr>
        <p:txBody>
          <a:bodyPr/>
          <a:lstStyle/>
          <a:p>
            <a:pPr algn="ctr" eaLnBrk="1" hangingPunct="1">
              <a:defRPr/>
            </a:pPr>
            <a:r>
              <a:rPr lang="ja-JP" altLang="en-US" sz="3800" dirty="0">
                <a:solidFill>
                  <a:srgbClr val="FF0000"/>
                </a:solidFill>
              </a:rPr>
              <a:t>本人中心の</a:t>
            </a:r>
          </a:p>
        </p:txBody>
      </p:sp>
      <p:sp>
        <p:nvSpPr>
          <p:cNvPr id="40967" name="スライド番号プレースホルダー 2">
            <a:extLst>
              <a:ext uri="{FF2B5EF4-FFF2-40B4-BE49-F238E27FC236}">
                <a16:creationId xmlns:a16="http://schemas.microsoft.com/office/drawing/2014/main" id="{9C949808-F64A-F1E7-5065-7A991CCE8D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DA18A88-DB99-4C91-90F6-D41A64DAAC64}" type="slidenum">
              <a:rPr lang="en-US" altLang="ja-JP" sz="1400"/>
              <a:pPr>
                <a:spcBef>
                  <a:spcPct val="0"/>
                </a:spcBef>
                <a:buFontTx/>
                <a:buNone/>
              </a:pPr>
              <a:t>56</a:t>
            </a:fld>
            <a:endParaRPr lang="en-US" altLang="ja-JP" sz="1400"/>
          </a:p>
        </p:txBody>
      </p:sp>
    </p:spTree>
    <p:extLst>
      <p:ext uri="{BB962C8B-B14F-4D97-AF65-F5344CB8AC3E}">
        <p14:creationId xmlns:p14="http://schemas.microsoft.com/office/powerpoint/2010/main" val="78766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F6E2BAB-C080-E9D9-87D0-19AFF2D52CC8}"/>
              </a:ext>
            </a:extLst>
          </p:cNvPr>
          <p:cNvSpPr>
            <a:spLocks noGrp="1" noChangeArrowheads="1"/>
          </p:cNvSpPr>
          <p:nvPr>
            <p:ph type="title"/>
          </p:nvPr>
        </p:nvSpPr>
        <p:spPr>
          <a:xfrm>
            <a:off x="250825" y="188913"/>
            <a:ext cx="8713788" cy="1228725"/>
          </a:xfrm>
        </p:spPr>
        <p:txBody>
          <a:bodyPr/>
          <a:lstStyle/>
          <a:p>
            <a:pPr algn="l"/>
            <a:r>
              <a:rPr lang="ja-JP" altLang="en-US" sz="4000" b="1">
                <a:solidFill>
                  <a:srgbClr val="0066FF"/>
                </a:solidFill>
              </a:rPr>
              <a:t>事例を聞く際に</a:t>
            </a:r>
            <a:br>
              <a:rPr lang="ja-JP" altLang="en-US" sz="4000" b="1">
                <a:solidFill>
                  <a:srgbClr val="0066FF"/>
                </a:solidFill>
              </a:rPr>
            </a:br>
            <a:r>
              <a:rPr lang="ja-JP" altLang="en-US" sz="4000" b="1">
                <a:solidFill>
                  <a:srgbClr val="0066FF"/>
                </a:solidFill>
              </a:rPr>
              <a:t>　　留意して見ていただきたいポイント①</a:t>
            </a:r>
          </a:p>
        </p:txBody>
      </p:sp>
      <p:sp>
        <p:nvSpPr>
          <p:cNvPr id="41987" name="Rectangle 3">
            <a:extLst>
              <a:ext uri="{FF2B5EF4-FFF2-40B4-BE49-F238E27FC236}">
                <a16:creationId xmlns:a16="http://schemas.microsoft.com/office/drawing/2014/main" id="{0F08B98F-D528-A720-D553-8E1F60FB1340}"/>
              </a:ext>
            </a:extLst>
          </p:cNvPr>
          <p:cNvSpPr>
            <a:spLocks noGrp="1" noChangeArrowheads="1"/>
          </p:cNvSpPr>
          <p:nvPr>
            <p:ph type="body" idx="1"/>
          </p:nvPr>
        </p:nvSpPr>
        <p:spPr>
          <a:xfrm>
            <a:off x="539750" y="1557338"/>
            <a:ext cx="8229600" cy="5073650"/>
          </a:xfrm>
        </p:spPr>
        <p:txBody>
          <a:bodyPr/>
          <a:lstStyle/>
          <a:p>
            <a:r>
              <a:rPr lang="ja-JP" altLang="en-US" sz="3600"/>
              <a:t>利用者の主訴は何か？</a:t>
            </a:r>
          </a:p>
          <a:p>
            <a:r>
              <a:rPr lang="ja-JP" altLang="en-US" sz="3600"/>
              <a:t>利用者のストレングスは？</a:t>
            </a:r>
          </a:p>
          <a:p>
            <a:r>
              <a:rPr lang="ja-JP" altLang="en-US" sz="3600"/>
              <a:t>相談支援専門員の立ち位置</a:t>
            </a:r>
          </a:p>
          <a:p>
            <a:r>
              <a:rPr lang="ja-JP" altLang="en-US" sz="3600"/>
              <a:t>エンパワメントや権利擁護の視点</a:t>
            </a:r>
          </a:p>
          <a:p>
            <a:r>
              <a:rPr lang="ja-JP" altLang="en-US" sz="3600"/>
              <a:t>ケアマネジメントプロセスにおける</a:t>
            </a:r>
          </a:p>
          <a:p>
            <a:pPr>
              <a:buFontTx/>
              <a:buNone/>
            </a:pPr>
            <a:r>
              <a:rPr lang="ja-JP" altLang="en-US" sz="3600"/>
              <a:t>　　　　　　　　　　　　　ネットワーク形成力</a:t>
            </a:r>
          </a:p>
          <a:p>
            <a:r>
              <a:rPr lang="ja-JP" altLang="en-US" sz="3600" b="1" u="sng"/>
              <a:t>みなさんが関わるケースとしたら・・・</a:t>
            </a:r>
          </a:p>
        </p:txBody>
      </p:sp>
      <p:sp>
        <p:nvSpPr>
          <p:cNvPr id="41988" name="スライド番号プレースホルダー 1">
            <a:extLst>
              <a:ext uri="{FF2B5EF4-FFF2-40B4-BE49-F238E27FC236}">
                <a16:creationId xmlns:a16="http://schemas.microsoft.com/office/drawing/2014/main" id="{EEA41215-525E-FE08-7E83-1C8BDCF252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CA1A99A-5B11-43CF-80A9-8514E5BAFD01}" type="slidenum">
              <a:rPr lang="en-US" altLang="ja-JP" sz="1400"/>
              <a:pPr>
                <a:spcBef>
                  <a:spcPct val="0"/>
                </a:spcBef>
                <a:buFontTx/>
                <a:buNone/>
              </a:pPr>
              <a:t>57</a:t>
            </a:fld>
            <a:endParaRPr lang="en-US" altLang="ja-JP" sz="1400"/>
          </a:p>
        </p:txBody>
      </p:sp>
    </p:spTree>
    <p:extLst>
      <p:ext uri="{BB962C8B-B14F-4D97-AF65-F5344CB8AC3E}">
        <p14:creationId xmlns:p14="http://schemas.microsoft.com/office/powerpoint/2010/main" val="2048551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3FEC6E6-9EE9-0F80-3F47-8C1614F84E75}"/>
              </a:ext>
            </a:extLst>
          </p:cNvPr>
          <p:cNvSpPr>
            <a:spLocks noGrp="1" noChangeArrowheads="1"/>
          </p:cNvSpPr>
          <p:nvPr>
            <p:ph type="title"/>
          </p:nvPr>
        </p:nvSpPr>
        <p:spPr>
          <a:xfrm>
            <a:off x="179388" y="188913"/>
            <a:ext cx="8785225" cy="1228725"/>
          </a:xfrm>
        </p:spPr>
        <p:txBody>
          <a:bodyPr/>
          <a:lstStyle/>
          <a:p>
            <a:pPr algn="l"/>
            <a:r>
              <a:rPr lang="ja-JP" altLang="en-US" sz="4000" b="1">
                <a:solidFill>
                  <a:srgbClr val="0066FF"/>
                </a:solidFill>
              </a:rPr>
              <a:t>事例を聞く際に</a:t>
            </a:r>
            <a:br>
              <a:rPr lang="ja-JP" altLang="en-US" sz="4000" b="1">
                <a:solidFill>
                  <a:srgbClr val="0066FF"/>
                </a:solidFill>
              </a:rPr>
            </a:br>
            <a:r>
              <a:rPr lang="ja-JP" altLang="en-US" sz="4000" b="1">
                <a:solidFill>
                  <a:srgbClr val="0066FF"/>
                </a:solidFill>
              </a:rPr>
              <a:t>　　留意して見ていただきたいポイント②</a:t>
            </a:r>
          </a:p>
        </p:txBody>
      </p:sp>
      <p:sp>
        <p:nvSpPr>
          <p:cNvPr id="19459" name="Rectangle 3">
            <a:extLst>
              <a:ext uri="{FF2B5EF4-FFF2-40B4-BE49-F238E27FC236}">
                <a16:creationId xmlns:a16="http://schemas.microsoft.com/office/drawing/2014/main" id="{A03036FE-04CB-4427-8071-B61118131B84}"/>
              </a:ext>
            </a:extLst>
          </p:cNvPr>
          <p:cNvSpPr>
            <a:spLocks noGrp="1" noChangeArrowheads="1"/>
          </p:cNvSpPr>
          <p:nvPr>
            <p:ph type="body" idx="1"/>
          </p:nvPr>
        </p:nvSpPr>
        <p:spPr>
          <a:xfrm>
            <a:off x="468313" y="1412875"/>
            <a:ext cx="8424862" cy="5111750"/>
          </a:xfrm>
        </p:spPr>
        <p:txBody>
          <a:bodyPr/>
          <a:lstStyle/>
          <a:p>
            <a:pPr>
              <a:defRPr/>
            </a:pPr>
            <a:r>
              <a:rPr lang="ja-JP" altLang="en-US" sz="3800" dirty="0"/>
              <a:t>ケースに画一的なものはなく、パターン化するものではない</a:t>
            </a:r>
          </a:p>
          <a:p>
            <a:pPr>
              <a:defRPr/>
            </a:pPr>
            <a:r>
              <a:rPr lang="ja-JP" altLang="en-US" sz="3800" dirty="0"/>
              <a:t>ひとつのケースでも、アプローチはいくつも存在している</a:t>
            </a:r>
          </a:p>
          <a:p>
            <a:pPr>
              <a:defRPr/>
            </a:pPr>
            <a:r>
              <a:rPr lang="ja-JP" altLang="en-US" sz="3800" dirty="0"/>
              <a:t>しかし、本人中心という視点は、</a:t>
            </a:r>
          </a:p>
          <a:p>
            <a:pPr marL="0" indent="0">
              <a:buFontTx/>
              <a:buNone/>
              <a:defRPr/>
            </a:pPr>
            <a:r>
              <a:rPr lang="ja-JP" altLang="en-US" sz="3800" dirty="0"/>
              <a:t>　　　　　　　　　　　　　　　　　　　ブレない</a:t>
            </a:r>
          </a:p>
          <a:p>
            <a:pPr>
              <a:defRPr/>
            </a:pPr>
            <a:r>
              <a:rPr lang="ja-JP" altLang="en-US" sz="3800" dirty="0"/>
              <a:t>事例において、答えを見るのではなく、プロセスが重要である。</a:t>
            </a:r>
          </a:p>
        </p:txBody>
      </p:sp>
      <p:sp>
        <p:nvSpPr>
          <p:cNvPr id="43012" name="スライド番号プレースホルダー 1">
            <a:extLst>
              <a:ext uri="{FF2B5EF4-FFF2-40B4-BE49-F238E27FC236}">
                <a16:creationId xmlns:a16="http://schemas.microsoft.com/office/drawing/2014/main" id="{2A7F6673-DD2B-D1A4-92CC-9C2632E2CC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77B6969-BE12-4E46-A26E-680ECC6FE69F}" type="slidenum">
              <a:rPr lang="en-US" altLang="ja-JP" sz="1400"/>
              <a:pPr>
                <a:spcBef>
                  <a:spcPct val="0"/>
                </a:spcBef>
                <a:buFontTx/>
                <a:buNone/>
              </a:pPr>
              <a:t>58</a:t>
            </a:fld>
            <a:endParaRPr lang="en-US" altLang="ja-JP" sz="1400"/>
          </a:p>
        </p:txBody>
      </p:sp>
    </p:spTree>
    <p:extLst>
      <p:ext uri="{BB962C8B-B14F-4D97-AF65-F5344CB8AC3E}">
        <p14:creationId xmlns:p14="http://schemas.microsoft.com/office/powerpoint/2010/main" val="145862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6449E3C-929C-F449-E7F6-310AFC728D65}"/>
              </a:ext>
            </a:extLst>
          </p:cNvPr>
          <p:cNvSpPr>
            <a:spLocks noGrp="1" noChangeArrowheads="1"/>
          </p:cNvSpPr>
          <p:nvPr>
            <p:ph type="ctrTitle"/>
          </p:nvPr>
        </p:nvSpPr>
        <p:spPr>
          <a:xfrm>
            <a:off x="768350" y="117475"/>
            <a:ext cx="7918450" cy="1295400"/>
          </a:xfrm>
        </p:spPr>
        <p:txBody>
          <a:bodyPr/>
          <a:lstStyle/>
          <a:p>
            <a:r>
              <a:rPr lang="ja-JP" altLang="en-US" sz="4000">
                <a:solidFill>
                  <a:srgbClr val="0066FF"/>
                </a:solidFill>
              </a:rPr>
              <a:t>肢体に障害がある人の</a:t>
            </a:r>
            <a:br>
              <a:rPr lang="ja-JP" altLang="en-US" sz="4000">
                <a:solidFill>
                  <a:srgbClr val="0066FF"/>
                </a:solidFill>
              </a:rPr>
            </a:br>
            <a:r>
              <a:rPr lang="ja-JP" altLang="en-US" sz="4000">
                <a:solidFill>
                  <a:srgbClr val="0066FF"/>
                </a:solidFill>
              </a:rPr>
              <a:t>　地域生活移行支援</a:t>
            </a:r>
          </a:p>
        </p:txBody>
      </p:sp>
      <p:sp>
        <p:nvSpPr>
          <p:cNvPr id="44035" name="Rectangle 3">
            <a:extLst>
              <a:ext uri="{FF2B5EF4-FFF2-40B4-BE49-F238E27FC236}">
                <a16:creationId xmlns:a16="http://schemas.microsoft.com/office/drawing/2014/main" id="{2A954644-BF14-82F3-97AC-C2C0DF4E215A}"/>
              </a:ext>
            </a:extLst>
          </p:cNvPr>
          <p:cNvSpPr>
            <a:spLocks noGrp="1" noChangeArrowheads="1"/>
          </p:cNvSpPr>
          <p:nvPr>
            <p:ph type="subTitle" idx="1"/>
          </p:nvPr>
        </p:nvSpPr>
        <p:spPr>
          <a:xfrm>
            <a:off x="1527175" y="1268413"/>
            <a:ext cx="6400800" cy="1081087"/>
          </a:xfrm>
        </p:spPr>
        <p:txBody>
          <a:bodyPr/>
          <a:lstStyle/>
          <a:p>
            <a:r>
              <a:rPr lang="ja-JP" altLang="en-US">
                <a:solidFill>
                  <a:srgbClr val="CC3300"/>
                </a:solidFill>
              </a:rPr>
              <a:t>～　Ｍさんから学ぶもの　～</a:t>
            </a:r>
          </a:p>
          <a:p>
            <a:r>
              <a:rPr lang="ja-JP" altLang="en-US" b="1" u="sng">
                <a:solidFill>
                  <a:srgbClr val="CC3300"/>
                </a:solidFill>
              </a:rPr>
              <a:t>アウトリーチから始まる支援</a:t>
            </a:r>
          </a:p>
        </p:txBody>
      </p:sp>
      <p:sp>
        <p:nvSpPr>
          <p:cNvPr id="44036" name="スライド番号プレースホルダー 1">
            <a:extLst>
              <a:ext uri="{FF2B5EF4-FFF2-40B4-BE49-F238E27FC236}">
                <a16:creationId xmlns:a16="http://schemas.microsoft.com/office/drawing/2014/main" id="{2B3EE540-1D25-890C-E2B5-FA381E0EBE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367C61C-7905-453A-ADB0-3D343449EC63}" type="slidenum">
              <a:rPr lang="en-US" altLang="ja-JP" sz="1400"/>
              <a:pPr>
                <a:spcBef>
                  <a:spcPct val="0"/>
                </a:spcBef>
                <a:buFontTx/>
                <a:buNone/>
              </a:pPr>
              <a:t>59</a:t>
            </a:fld>
            <a:endParaRPr lang="en-US" altLang="ja-JP" sz="1400"/>
          </a:p>
        </p:txBody>
      </p:sp>
      <p:sp>
        <p:nvSpPr>
          <p:cNvPr id="41989" name="テキスト ボックス 2">
            <a:extLst>
              <a:ext uri="{FF2B5EF4-FFF2-40B4-BE49-F238E27FC236}">
                <a16:creationId xmlns:a16="http://schemas.microsoft.com/office/drawing/2014/main" id="{9420C73E-6E0E-FAEC-D9CE-7448A2BA6E9D}"/>
              </a:ext>
            </a:extLst>
          </p:cNvPr>
          <p:cNvSpPr txBox="1">
            <a:spLocks noChangeArrowheads="1"/>
          </p:cNvSpPr>
          <p:nvPr/>
        </p:nvSpPr>
        <p:spPr bwMode="auto">
          <a:xfrm>
            <a:off x="395288" y="2492375"/>
            <a:ext cx="8497887" cy="39087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i="0" u="sng" dirty="0"/>
              <a:t>※</a:t>
            </a:r>
            <a:r>
              <a:rPr lang="ja-JP" altLang="ja-JP" sz="2800" i="0" u="sng" dirty="0"/>
              <a:t>アウトリーチとは</a:t>
            </a:r>
            <a:br>
              <a:rPr lang="en-US" altLang="ja-JP" sz="2000" i="0" dirty="0"/>
            </a:br>
            <a:r>
              <a:rPr lang="ja-JP" altLang="ja-JP" sz="2200" i="0" dirty="0"/>
              <a:t>広義のアウトリーチ</a:t>
            </a:r>
            <a:endParaRPr lang="ja-JP" altLang="en-US" sz="2200" i="0" dirty="0"/>
          </a:p>
          <a:p>
            <a:pPr eaLnBrk="1" hangingPunct="1">
              <a:spcBef>
                <a:spcPct val="0"/>
              </a:spcBef>
              <a:buFontTx/>
              <a:buNone/>
            </a:pPr>
            <a:r>
              <a:rPr lang="ja-JP" altLang="en-US" sz="2200" i="0" dirty="0"/>
              <a:t>　</a:t>
            </a:r>
            <a:r>
              <a:rPr lang="ja-JP" altLang="ja-JP" sz="2200" i="0" dirty="0"/>
              <a:t>①ニーズを引き起こし</a:t>
            </a:r>
            <a:r>
              <a:rPr lang="ja-JP" altLang="en-US" sz="2200" i="0" dirty="0"/>
              <a:t>　</a:t>
            </a:r>
            <a:r>
              <a:rPr lang="ja-JP" altLang="ja-JP" sz="2200" i="0" dirty="0"/>
              <a:t>②情報提供</a:t>
            </a:r>
            <a:r>
              <a:rPr lang="ja-JP" altLang="en-US" sz="2200" i="0" dirty="0"/>
              <a:t>　</a:t>
            </a:r>
            <a:r>
              <a:rPr lang="ja-JP" altLang="ja-JP" sz="2200" i="0" dirty="0"/>
              <a:t>③サービス提供</a:t>
            </a:r>
            <a:endParaRPr lang="ja-JP" altLang="en-US" sz="2200" i="0" dirty="0"/>
          </a:p>
          <a:p>
            <a:pPr eaLnBrk="1" hangingPunct="1">
              <a:spcBef>
                <a:spcPct val="0"/>
              </a:spcBef>
              <a:buFontTx/>
              <a:buNone/>
            </a:pPr>
            <a:r>
              <a:rPr lang="ja-JP" altLang="en-US" sz="2200" i="0" dirty="0"/>
              <a:t>　</a:t>
            </a:r>
            <a:r>
              <a:rPr lang="ja-JP" altLang="ja-JP" sz="2200" i="0" dirty="0"/>
              <a:t>④地域づくりなどの過程における専門機関における積極的取り組みである。</a:t>
            </a:r>
            <a:endParaRPr lang="en-US" altLang="ja-JP" sz="2200" i="0" dirty="0"/>
          </a:p>
          <a:p>
            <a:pPr eaLnBrk="1" hangingPunct="1">
              <a:spcBef>
                <a:spcPct val="0"/>
              </a:spcBef>
              <a:buFontTx/>
              <a:buNone/>
            </a:pPr>
            <a:r>
              <a:rPr lang="ja-JP" altLang="ja-JP" sz="2200" i="0" dirty="0"/>
              <a:t>狭義のアウトリーチ</a:t>
            </a:r>
            <a:endParaRPr lang="ja-JP" altLang="en-US" sz="2200" i="0" dirty="0"/>
          </a:p>
          <a:p>
            <a:pPr eaLnBrk="1" hangingPunct="1">
              <a:spcBef>
                <a:spcPct val="0"/>
              </a:spcBef>
              <a:buFontTx/>
              <a:buNone/>
            </a:pPr>
            <a:r>
              <a:rPr lang="ja-JP" altLang="en-US" sz="2200" i="0" dirty="0"/>
              <a:t>　</a:t>
            </a:r>
            <a:r>
              <a:rPr lang="ja-JP" altLang="ja-JP" sz="2200" i="0" dirty="0"/>
              <a:t>客観的にみて援助が必要と判断される問題を抱え、社会的に不適応状態にありながら</a:t>
            </a:r>
            <a:r>
              <a:rPr lang="ja-JP" altLang="ja-JP" sz="2200" i="0" u="sng" dirty="0"/>
              <a:t>自発的に援助をもとめようとしない対象者に対して、</a:t>
            </a:r>
            <a:r>
              <a:rPr lang="ja-JP" altLang="ja-JP" sz="2200" i="0" dirty="0"/>
              <a:t>援助機関側から積極的に働きかけ、その問題を確認しながら援助を活用するように動機付け、</a:t>
            </a:r>
            <a:r>
              <a:rPr lang="ja-JP" altLang="ja-JP" sz="2200" i="0" u="sng" dirty="0"/>
              <a:t>問題解決を促進する技法及びその視点のことである。</a:t>
            </a:r>
            <a:endParaRPr lang="ja-JP" altLang="en-US" sz="2000" i="0" u="sng" dirty="0"/>
          </a:p>
        </p:txBody>
      </p:sp>
    </p:spTree>
    <p:extLst>
      <p:ext uri="{BB962C8B-B14F-4D97-AF65-F5344CB8AC3E}">
        <p14:creationId xmlns:p14="http://schemas.microsoft.com/office/powerpoint/2010/main" val="276730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6C68440-DC0D-27A3-FEBC-3F9C077F00D6}"/>
              </a:ext>
            </a:extLst>
          </p:cNvPr>
          <p:cNvSpPr>
            <a:spLocks noGrp="1" noChangeArrowheads="1"/>
          </p:cNvSpPr>
          <p:nvPr>
            <p:ph type="title"/>
          </p:nvPr>
        </p:nvSpPr>
        <p:spPr>
          <a:xfrm>
            <a:off x="395288" y="152400"/>
            <a:ext cx="8229600" cy="936625"/>
          </a:xfrm>
        </p:spPr>
        <p:txBody>
          <a:bodyPr/>
          <a:lstStyle/>
          <a:p>
            <a:pPr eaLnBrk="1" hangingPunct="1"/>
            <a:r>
              <a:rPr lang="ja-JP" altLang="en-US" sz="5400">
                <a:solidFill>
                  <a:srgbClr val="0066FF"/>
                </a:solidFill>
              </a:rPr>
              <a:t>私の職歴は・・・②</a:t>
            </a:r>
          </a:p>
        </p:txBody>
      </p:sp>
      <p:sp>
        <p:nvSpPr>
          <p:cNvPr id="11267" name="Rectangle 3">
            <a:extLst>
              <a:ext uri="{FF2B5EF4-FFF2-40B4-BE49-F238E27FC236}">
                <a16:creationId xmlns:a16="http://schemas.microsoft.com/office/drawing/2014/main" id="{CB3BED6C-5B2F-08C5-953E-37A7C21F3F75}"/>
              </a:ext>
            </a:extLst>
          </p:cNvPr>
          <p:cNvSpPr>
            <a:spLocks noGrp="1" noChangeArrowheads="1"/>
          </p:cNvSpPr>
          <p:nvPr>
            <p:ph type="body" idx="1"/>
          </p:nvPr>
        </p:nvSpPr>
        <p:spPr>
          <a:xfrm>
            <a:off x="457200" y="1163638"/>
            <a:ext cx="8229600" cy="5545137"/>
          </a:xfrm>
        </p:spPr>
        <p:txBody>
          <a:bodyPr/>
          <a:lstStyle/>
          <a:p>
            <a:pPr eaLnBrk="1" hangingPunct="1">
              <a:lnSpc>
                <a:spcPct val="90000"/>
              </a:lnSpc>
              <a:buFontTx/>
              <a:buNone/>
            </a:pPr>
            <a:r>
              <a:rPr lang="ja-JP" altLang="en-US" sz="2800"/>
              <a:t>・２０１２年１１月より、西宮市社会福祉協議会の職員となる。</a:t>
            </a:r>
          </a:p>
          <a:p>
            <a:pPr eaLnBrk="1" hangingPunct="1">
              <a:lnSpc>
                <a:spcPct val="90000"/>
              </a:lnSpc>
              <a:buFontTx/>
              <a:buNone/>
            </a:pPr>
            <a:r>
              <a:rPr lang="ja-JP" altLang="en-US" sz="2800"/>
              <a:t>・２０１３年４月より、障害者総合相談支援センターにしのみや（基幹相談支援センター）センター長となる。</a:t>
            </a:r>
          </a:p>
          <a:p>
            <a:pPr eaLnBrk="1" hangingPunct="1">
              <a:lnSpc>
                <a:spcPct val="90000"/>
              </a:lnSpc>
              <a:buFontTx/>
              <a:buNone/>
            </a:pPr>
            <a:r>
              <a:rPr lang="ja-JP" altLang="en-US" sz="2800"/>
              <a:t>・２０１７年４月、相談支援事業課 相談総務係 係長を経て、２０１９年４月より、地域生活支援課 地域福祉権利擁護係 係長となる。</a:t>
            </a:r>
            <a:endParaRPr lang="en-US" altLang="ja-JP" sz="2800"/>
          </a:p>
          <a:p>
            <a:pPr eaLnBrk="1" hangingPunct="1">
              <a:lnSpc>
                <a:spcPct val="90000"/>
              </a:lnSpc>
              <a:buFontTx/>
              <a:buNone/>
            </a:pPr>
            <a:endParaRPr lang="ja-JP" altLang="en-US" sz="1100"/>
          </a:p>
          <a:p>
            <a:pPr eaLnBrk="1" hangingPunct="1">
              <a:lnSpc>
                <a:spcPct val="90000"/>
              </a:lnSpc>
              <a:buFontTx/>
              <a:buNone/>
            </a:pPr>
            <a:r>
              <a:rPr lang="en-US" altLang="ja-JP" sz="2800">
                <a:solidFill>
                  <a:srgbClr val="FF0000"/>
                </a:solidFill>
              </a:rPr>
              <a:t>【</a:t>
            </a:r>
            <a:r>
              <a:rPr lang="ja-JP" altLang="en-US" sz="2800">
                <a:solidFill>
                  <a:srgbClr val="FF0000"/>
                </a:solidFill>
              </a:rPr>
              <a:t>社会福祉協議会での具体的な仕事</a:t>
            </a:r>
            <a:r>
              <a:rPr lang="en-US" altLang="ja-JP" sz="2800">
                <a:solidFill>
                  <a:srgbClr val="FF0000"/>
                </a:solidFill>
              </a:rPr>
              <a:t>】</a:t>
            </a:r>
            <a:endParaRPr lang="ja-JP" altLang="en-US" sz="2800">
              <a:solidFill>
                <a:srgbClr val="FF0000"/>
              </a:solidFill>
            </a:endParaRPr>
          </a:p>
          <a:p>
            <a:pPr eaLnBrk="1" hangingPunct="1">
              <a:lnSpc>
                <a:spcPct val="90000"/>
              </a:lnSpc>
              <a:buFontTx/>
              <a:buNone/>
            </a:pPr>
            <a:r>
              <a:rPr lang="ja-JP" altLang="en-US" sz="2800">
                <a:solidFill>
                  <a:srgbClr val="FF0000"/>
                </a:solidFill>
              </a:rPr>
              <a:t>　・障害者相談支援事業　　・基幹相談支援センター</a:t>
            </a:r>
          </a:p>
          <a:p>
            <a:pPr eaLnBrk="1" hangingPunct="1">
              <a:lnSpc>
                <a:spcPct val="90000"/>
              </a:lnSpc>
              <a:buFontTx/>
              <a:buNone/>
            </a:pPr>
            <a:r>
              <a:rPr lang="ja-JP" altLang="en-US" sz="2800">
                <a:solidFill>
                  <a:srgbClr val="FF0000"/>
                </a:solidFill>
              </a:rPr>
              <a:t>　・福祉なんでも相談　　・生活福祉資金事業</a:t>
            </a:r>
          </a:p>
          <a:p>
            <a:pPr eaLnBrk="1" hangingPunct="1">
              <a:lnSpc>
                <a:spcPct val="90000"/>
              </a:lnSpc>
              <a:buFontTx/>
              <a:buNone/>
            </a:pPr>
            <a:r>
              <a:rPr lang="ja-JP" altLang="en-US" sz="2800">
                <a:solidFill>
                  <a:srgbClr val="FF0000"/>
                </a:solidFill>
              </a:rPr>
              <a:t>　・日常自立生活支援事業</a:t>
            </a:r>
          </a:p>
          <a:p>
            <a:pPr eaLnBrk="1" hangingPunct="1">
              <a:lnSpc>
                <a:spcPct val="90000"/>
              </a:lnSpc>
              <a:buFontTx/>
              <a:buNone/>
            </a:pPr>
            <a:r>
              <a:rPr lang="ja-JP" altLang="en-US" sz="2800">
                <a:solidFill>
                  <a:srgbClr val="FF0000"/>
                </a:solidFill>
              </a:rPr>
              <a:t>　・障害理解推進事業（あいサポート運動事業等）　</a:t>
            </a:r>
          </a:p>
        </p:txBody>
      </p:sp>
      <p:sp>
        <p:nvSpPr>
          <p:cNvPr id="11268" name="スライド番号プレースホルダー 1">
            <a:extLst>
              <a:ext uri="{FF2B5EF4-FFF2-40B4-BE49-F238E27FC236}">
                <a16:creationId xmlns:a16="http://schemas.microsoft.com/office/drawing/2014/main" id="{AD56706E-1B96-B6E6-43B6-356EBC16923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sz="3200" b="1">
                <a:solidFill>
                  <a:schemeClr val="tx1"/>
                </a:solidFill>
                <a:latin typeface="Arial" panose="020B0604020202020204" pitchFamily="34" charset="0"/>
                <a:ea typeface="ＭＳ Ｐゴシック" panose="020B0600070205080204" pitchFamily="50" charset="-128"/>
              </a:defRPr>
            </a:lvl1pPr>
            <a:lvl2pPr defTabSz="912813">
              <a:defRPr kumimoji="1" sz="3200" b="1">
                <a:solidFill>
                  <a:schemeClr val="tx1"/>
                </a:solidFill>
                <a:latin typeface="Arial" panose="020B0604020202020204" pitchFamily="34" charset="0"/>
                <a:ea typeface="ＭＳ Ｐゴシック" panose="020B0600070205080204" pitchFamily="50" charset="-128"/>
              </a:defRPr>
            </a:lvl2pPr>
            <a:lvl3pPr defTabSz="912813">
              <a:defRPr kumimoji="1" sz="3200" b="1">
                <a:solidFill>
                  <a:schemeClr val="tx1"/>
                </a:solidFill>
                <a:latin typeface="Arial" panose="020B0604020202020204" pitchFamily="34" charset="0"/>
                <a:ea typeface="ＭＳ Ｐゴシック" panose="020B0600070205080204" pitchFamily="50" charset="-128"/>
              </a:defRPr>
            </a:lvl3pPr>
            <a:lvl4pPr defTabSz="912813">
              <a:defRPr kumimoji="1" sz="3200" b="1">
                <a:solidFill>
                  <a:schemeClr val="tx1"/>
                </a:solidFill>
                <a:latin typeface="Arial" panose="020B0604020202020204" pitchFamily="34" charset="0"/>
                <a:ea typeface="ＭＳ Ｐゴシック" panose="020B0600070205080204" pitchFamily="50" charset="-128"/>
              </a:defRPr>
            </a:lvl4pPr>
            <a:lvl5pPr defTabSz="912813">
              <a:defRPr kumimoji="1" sz="3200" b="1">
                <a:solidFill>
                  <a:schemeClr val="tx1"/>
                </a:solidFill>
                <a:latin typeface="Arial" panose="020B0604020202020204" pitchFamily="34" charset="0"/>
                <a:ea typeface="ＭＳ Ｐゴシック" panose="020B0600070205080204" pitchFamily="50" charset="-128"/>
              </a:defRPr>
            </a:lvl5pPr>
            <a:lvl6pPr marL="22844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6pPr>
            <a:lvl7pPr marL="27416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7pPr>
            <a:lvl8pPr marL="31988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8pPr>
            <a:lvl9pPr marL="3656013" indent="1588" defTabSz="912813"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9pPr>
          </a:lstStyle>
          <a:p>
            <a:fld id="{84175969-A213-4913-B28B-263165BB8BE9}" type="slidenum">
              <a:rPr lang="en-US" altLang="ja-JP" sz="1400" b="0">
                <a:latin typeface="Times New Roman" panose="02020603050405020304" pitchFamily="18" charset="0"/>
              </a:rPr>
              <a:pPr/>
              <a:t>6</a:t>
            </a:fld>
            <a:endParaRPr lang="en-US" altLang="ja-JP" sz="1400" b="0">
              <a:latin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61090B0-67F4-22E3-E03B-5588BFC8E5B5}"/>
              </a:ext>
            </a:extLst>
          </p:cNvPr>
          <p:cNvSpPr>
            <a:spLocks noGrp="1" noChangeArrowheads="1"/>
          </p:cNvSpPr>
          <p:nvPr>
            <p:ph type="title"/>
          </p:nvPr>
        </p:nvSpPr>
        <p:spPr>
          <a:xfrm>
            <a:off x="395288" y="115888"/>
            <a:ext cx="8229600" cy="1296987"/>
          </a:xfrm>
        </p:spPr>
        <p:txBody>
          <a:bodyPr/>
          <a:lstStyle/>
          <a:p>
            <a:r>
              <a:rPr lang="en-US" altLang="ja-JP">
                <a:solidFill>
                  <a:srgbClr val="0066FF"/>
                </a:solidFill>
              </a:rPr>
              <a:t>M</a:t>
            </a:r>
            <a:r>
              <a:rPr lang="ja-JP" altLang="en-US">
                <a:solidFill>
                  <a:srgbClr val="0066FF"/>
                </a:solidFill>
              </a:rPr>
              <a:t>さんの希望</a:t>
            </a:r>
            <a:r>
              <a:rPr lang="ja-JP" altLang="en-US" sz="2800">
                <a:solidFill>
                  <a:srgbClr val="0066FF"/>
                </a:solidFill>
              </a:rPr>
              <a:t>（１００文字要約）</a:t>
            </a:r>
            <a:br>
              <a:rPr lang="ja-JP" altLang="en-US" sz="2800">
                <a:solidFill>
                  <a:srgbClr val="0066FF"/>
                </a:solidFill>
              </a:rPr>
            </a:br>
            <a:r>
              <a:rPr lang="ja-JP" altLang="en-US" sz="3600">
                <a:solidFill>
                  <a:srgbClr val="0066FF"/>
                </a:solidFill>
              </a:rPr>
              <a:t>２００１年当時</a:t>
            </a:r>
          </a:p>
        </p:txBody>
      </p:sp>
      <p:sp>
        <p:nvSpPr>
          <p:cNvPr id="45059" name="Rectangle 3">
            <a:extLst>
              <a:ext uri="{FF2B5EF4-FFF2-40B4-BE49-F238E27FC236}">
                <a16:creationId xmlns:a16="http://schemas.microsoft.com/office/drawing/2014/main" id="{ED3424FF-8BB2-5D85-4689-C2B0EB3FF9CD}"/>
              </a:ext>
            </a:extLst>
          </p:cNvPr>
          <p:cNvSpPr>
            <a:spLocks noGrp="1" noChangeArrowheads="1"/>
          </p:cNvSpPr>
          <p:nvPr>
            <p:ph type="body" idx="1"/>
          </p:nvPr>
        </p:nvSpPr>
        <p:spPr>
          <a:xfrm>
            <a:off x="250825" y="1412875"/>
            <a:ext cx="8642350" cy="5327650"/>
          </a:xfrm>
        </p:spPr>
        <p:txBody>
          <a:bodyPr/>
          <a:lstStyle/>
          <a:p>
            <a:r>
              <a:rPr lang="ja-JP" altLang="en-US" sz="4000">
                <a:solidFill>
                  <a:srgbClr val="CC3300"/>
                </a:solidFill>
              </a:rPr>
              <a:t>ぼくは、長年施設で暮らしてきたが、ここでの生活もいろいろの制限もあるので、施設を出てひとり暮らしをしたいと考えている。</a:t>
            </a:r>
          </a:p>
          <a:p>
            <a:pPr>
              <a:buFontTx/>
              <a:buNone/>
            </a:pPr>
            <a:r>
              <a:rPr lang="ja-JP" altLang="en-US" sz="4000">
                <a:solidFill>
                  <a:srgbClr val="CC3300"/>
                </a:solidFill>
              </a:rPr>
              <a:t>　　でも、両親が退所に反対しているし、ぼく自身も本当にひとり暮らしができるかどうか不安な気持ちもある。しかし、自分らしく生きてみたい。</a:t>
            </a:r>
            <a:endParaRPr lang="ja-JP" altLang="en-US" sz="3600">
              <a:solidFill>
                <a:srgbClr val="CC3300"/>
              </a:solidFill>
            </a:endParaRPr>
          </a:p>
        </p:txBody>
      </p:sp>
      <p:sp>
        <p:nvSpPr>
          <p:cNvPr id="45060" name="スライド番号プレースホルダー 1">
            <a:extLst>
              <a:ext uri="{FF2B5EF4-FFF2-40B4-BE49-F238E27FC236}">
                <a16:creationId xmlns:a16="http://schemas.microsoft.com/office/drawing/2014/main" id="{1259479F-E977-17A7-1DDA-1401DC3870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B558DF2-B7DC-4D6A-9936-2A5937CBE5D2}" type="slidenum">
              <a:rPr lang="en-US" altLang="ja-JP" sz="1400"/>
              <a:pPr>
                <a:spcBef>
                  <a:spcPct val="0"/>
                </a:spcBef>
                <a:buFontTx/>
                <a:buNone/>
              </a:pPr>
              <a:t>60</a:t>
            </a:fld>
            <a:endParaRPr lang="en-US" altLang="ja-JP" sz="1400"/>
          </a:p>
        </p:txBody>
      </p:sp>
    </p:spTree>
    <p:extLst>
      <p:ext uri="{BB962C8B-B14F-4D97-AF65-F5344CB8AC3E}">
        <p14:creationId xmlns:p14="http://schemas.microsoft.com/office/powerpoint/2010/main" val="2901350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2758B97-1534-F1A7-969A-BAABACE8B5CD}"/>
              </a:ext>
            </a:extLst>
          </p:cNvPr>
          <p:cNvSpPr>
            <a:spLocks noGrp="1" noChangeArrowheads="1"/>
          </p:cNvSpPr>
          <p:nvPr>
            <p:ph type="title"/>
          </p:nvPr>
        </p:nvSpPr>
        <p:spPr>
          <a:xfrm>
            <a:off x="457200" y="274638"/>
            <a:ext cx="8229600" cy="561975"/>
          </a:xfrm>
        </p:spPr>
        <p:txBody>
          <a:bodyPr/>
          <a:lstStyle/>
          <a:p>
            <a:r>
              <a:rPr lang="en-US" altLang="ja-JP" b="1" u="sng">
                <a:solidFill>
                  <a:srgbClr val="0066FF"/>
                </a:solidFill>
              </a:rPr>
              <a:t>M</a:t>
            </a:r>
            <a:r>
              <a:rPr lang="ja-JP" altLang="en-US" b="1" u="sng">
                <a:solidFill>
                  <a:srgbClr val="0066FF"/>
                </a:solidFill>
              </a:rPr>
              <a:t>さんとの出会い</a:t>
            </a:r>
          </a:p>
        </p:txBody>
      </p:sp>
      <p:sp>
        <p:nvSpPr>
          <p:cNvPr id="29699" name="Rectangle 3">
            <a:extLst>
              <a:ext uri="{FF2B5EF4-FFF2-40B4-BE49-F238E27FC236}">
                <a16:creationId xmlns:a16="http://schemas.microsoft.com/office/drawing/2014/main" id="{CEEDD723-4F3A-4765-BE61-495D5E9DA65A}"/>
              </a:ext>
            </a:extLst>
          </p:cNvPr>
          <p:cNvSpPr>
            <a:spLocks noGrp="1" noChangeArrowheads="1"/>
          </p:cNvSpPr>
          <p:nvPr>
            <p:ph type="body" idx="1"/>
          </p:nvPr>
        </p:nvSpPr>
        <p:spPr>
          <a:xfrm>
            <a:off x="179388" y="908050"/>
            <a:ext cx="8856662" cy="5834063"/>
          </a:xfrm>
        </p:spPr>
        <p:txBody>
          <a:bodyPr/>
          <a:lstStyle/>
          <a:p>
            <a:pPr>
              <a:lnSpc>
                <a:spcPct val="90000"/>
              </a:lnSpc>
              <a:defRPr/>
            </a:pPr>
            <a:r>
              <a:rPr lang="ja-JP" altLang="en-US" sz="3600" dirty="0"/>
              <a:t>旧重度身体障害者授産施設に入所していた。</a:t>
            </a:r>
          </a:p>
          <a:p>
            <a:pPr>
              <a:lnSpc>
                <a:spcPct val="90000"/>
              </a:lnSpc>
              <a:defRPr/>
            </a:pPr>
            <a:r>
              <a:rPr lang="ja-JP" altLang="en-US" sz="3600" dirty="0"/>
              <a:t>自立生活センターが</a:t>
            </a:r>
            <a:r>
              <a:rPr lang="en-US" altLang="ja-JP" sz="3600" dirty="0"/>
              <a:t>ILP</a:t>
            </a:r>
            <a:r>
              <a:rPr lang="ja-JP" altLang="en-US" sz="3600" dirty="0"/>
              <a:t>（自立生活プログラム）の参加呼びかけのために施設訪問をした。</a:t>
            </a:r>
          </a:p>
          <a:p>
            <a:pPr>
              <a:lnSpc>
                <a:spcPct val="90000"/>
              </a:lnSpc>
              <a:defRPr/>
            </a:pPr>
            <a:r>
              <a:rPr lang="ja-JP" altLang="en-US" sz="3600" dirty="0"/>
              <a:t>その時に、何人かの仲間と</a:t>
            </a:r>
            <a:r>
              <a:rPr lang="en-US" altLang="ja-JP" sz="3600" dirty="0"/>
              <a:t>ILP</a:t>
            </a:r>
            <a:r>
              <a:rPr lang="ja-JP" altLang="en-US" sz="3600" dirty="0"/>
              <a:t>を受講した。</a:t>
            </a:r>
          </a:p>
          <a:p>
            <a:pPr>
              <a:lnSpc>
                <a:spcPct val="90000"/>
              </a:lnSpc>
              <a:defRPr/>
            </a:pPr>
            <a:r>
              <a:rPr lang="ja-JP" altLang="en-US" sz="3600" dirty="0"/>
              <a:t>その仲間数人は、</a:t>
            </a:r>
            <a:r>
              <a:rPr lang="en-US" altLang="ja-JP" sz="3600" dirty="0"/>
              <a:t>ILP</a:t>
            </a:r>
            <a:r>
              <a:rPr lang="ja-JP" altLang="en-US" sz="3600" dirty="0"/>
              <a:t>をきっかけに一人暮らしをはじめていった。</a:t>
            </a:r>
          </a:p>
          <a:p>
            <a:pPr>
              <a:lnSpc>
                <a:spcPct val="90000"/>
              </a:lnSpc>
              <a:defRPr/>
            </a:pPr>
            <a:r>
              <a:rPr lang="ja-JP" altLang="en-US" sz="3600" dirty="0"/>
              <a:t>自分もできるかな？</a:t>
            </a:r>
          </a:p>
          <a:p>
            <a:pPr marL="0" indent="0">
              <a:lnSpc>
                <a:spcPct val="90000"/>
              </a:lnSpc>
              <a:buFontTx/>
              <a:buNone/>
              <a:defRPr/>
            </a:pPr>
            <a:r>
              <a:rPr lang="ja-JP" altLang="en-US" sz="3600" dirty="0"/>
              <a:t>　自立したいな</a:t>
            </a:r>
            <a:r>
              <a:rPr lang="en-US" altLang="ja-JP" sz="3600" dirty="0"/>
              <a:t>!</a:t>
            </a:r>
            <a:r>
              <a:rPr lang="ja-JP" altLang="en-US" sz="3600" dirty="0"/>
              <a:t>と思い始めた。</a:t>
            </a:r>
          </a:p>
        </p:txBody>
      </p:sp>
      <p:sp>
        <p:nvSpPr>
          <p:cNvPr id="46084" name="スライド番号プレースホルダー 1">
            <a:extLst>
              <a:ext uri="{FF2B5EF4-FFF2-40B4-BE49-F238E27FC236}">
                <a16:creationId xmlns:a16="http://schemas.microsoft.com/office/drawing/2014/main" id="{C385E403-1FF9-589B-C52B-042929CE79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3CD2F8D-EA44-43E4-AD2C-4941252D6AA7}" type="slidenum">
              <a:rPr lang="en-US" altLang="ja-JP" sz="1400"/>
              <a:pPr>
                <a:spcBef>
                  <a:spcPct val="0"/>
                </a:spcBef>
                <a:buFontTx/>
                <a:buNone/>
              </a:pPr>
              <a:t>61</a:t>
            </a:fld>
            <a:endParaRPr lang="en-US" altLang="ja-JP" sz="1400"/>
          </a:p>
        </p:txBody>
      </p:sp>
    </p:spTree>
    <p:extLst>
      <p:ext uri="{BB962C8B-B14F-4D97-AF65-F5344CB8AC3E}">
        <p14:creationId xmlns:p14="http://schemas.microsoft.com/office/powerpoint/2010/main" val="1869164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4A3C82-6100-24A0-10DE-131CA11E20F5}"/>
              </a:ext>
            </a:extLst>
          </p:cNvPr>
          <p:cNvSpPr>
            <a:spLocks noGrp="1" noChangeArrowheads="1"/>
          </p:cNvSpPr>
          <p:nvPr>
            <p:ph type="title"/>
          </p:nvPr>
        </p:nvSpPr>
        <p:spPr>
          <a:xfrm>
            <a:off x="457200" y="260350"/>
            <a:ext cx="8229600" cy="1368425"/>
          </a:xfrm>
        </p:spPr>
        <p:txBody>
          <a:bodyPr/>
          <a:lstStyle/>
          <a:p>
            <a:r>
              <a:rPr lang="en-US" altLang="ja-JP" sz="4000" b="1" u="sng">
                <a:solidFill>
                  <a:srgbClr val="0066FF"/>
                </a:solidFill>
              </a:rPr>
              <a:t>M</a:t>
            </a:r>
            <a:r>
              <a:rPr lang="ja-JP" altLang="en-US" sz="4000" b="1" u="sng">
                <a:solidFill>
                  <a:srgbClr val="0066FF"/>
                </a:solidFill>
              </a:rPr>
              <a:t>さんの自立生活プログラム</a:t>
            </a:r>
            <a:br>
              <a:rPr lang="ja-JP" altLang="en-US" sz="4000" b="1" u="sng">
                <a:solidFill>
                  <a:srgbClr val="0066FF"/>
                </a:solidFill>
              </a:rPr>
            </a:br>
            <a:r>
              <a:rPr lang="ja-JP" altLang="en-US" sz="4000" b="1" u="sng">
                <a:solidFill>
                  <a:srgbClr val="0066FF"/>
                </a:solidFill>
              </a:rPr>
              <a:t>～　外出編　～</a:t>
            </a:r>
          </a:p>
        </p:txBody>
      </p:sp>
      <p:sp>
        <p:nvSpPr>
          <p:cNvPr id="47107" name="Rectangle 3">
            <a:extLst>
              <a:ext uri="{FF2B5EF4-FFF2-40B4-BE49-F238E27FC236}">
                <a16:creationId xmlns:a16="http://schemas.microsoft.com/office/drawing/2014/main" id="{0E7C3758-91AC-41CA-F671-E9691A8CC2C3}"/>
              </a:ext>
            </a:extLst>
          </p:cNvPr>
          <p:cNvSpPr>
            <a:spLocks noGrp="1" noChangeArrowheads="1"/>
          </p:cNvSpPr>
          <p:nvPr>
            <p:ph type="body" idx="1"/>
          </p:nvPr>
        </p:nvSpPr>
        <p:spPr>
          <a:xfrm>
            <a:off x="457200" y="1916113"/>
            <a:ext cx="8229600" cy="4608512"/>
          </a:xfrm>
        </p:spPr>
        <p:txBody>
          <a:bodyPr/>
          <a:lstStyle/>
          <a:p>
            <a:r>
              <a:rPr lang="ja-JP" altLang="en-US"/>
              <a:t>車イスで電車に乗れるの？</a:t>
            </a:r>
          </a:p>
          <a:p>
            <a:r>
              <a:rPr lang="ja-JP" altLang="en-US"/>
              <a:t>レストランでのメニュー選びと支払い</a:t>
            </a:r>
          </a:p>
          <a:p>
            <a:r>
              <a:rPr lang="en-US" altLang="ja-JP"/>
              <a:t>40</a:t>
            </a:r>
            <a:r>
              <a:rPr lang="ja-JP" altLang="en-US"/>
              <a:t>年目にして、初めて電動車イスで踏切を渡る喜びと感動。</a:t>
            </a:r>
          </a:p>
          <a:p>
            <a:r>
              <a:rPr lang="ja-JP" altLang="en-US"/>
              <a:t>施設からコンビニへ行くという冒険</a:t>
            </a:r>
          </a:p>
          <a:p>
            <a:pPr>
              <a:buFontTx/>
              <a:buNone/>
            </a:pPr>
            <a:r>
              <a:rPr lang="ja-JP" altLang="en-US"/>
              <a:t>　　　かまぼこ型の道と歩道の狭さを知る</a:t>
            </a:r>
          </a:p>
          <a:p>
            <a:r>
              <a:rPr lang="ja-JP" altLang="en-US"/>
              <a:t>介助者を利用しての外出</a:t>
            </a:r>
          </a:p>
          <a:p>
            <a:pPr>
              <a:buFontTx/>
              <a:buNone/>
            </a:pPr>
            <a:r>
              <a:rPr lang="ja-JP" altLang="en-US"/>
              <a:t>　　　ショッピングや通院</a:t>
            </a:r>
          </a:p>
        </p:txBody>
      </p:sp>
      <p:sp>
        <p:nvSpPr>
          <p:cNvPr id="47108" name="スライド番号プレースホルダー 1">
            <a:extLst>
              <a:ext uri="{FF2B5EF4-FFF2-40B4-BE49-F238E27FC236}">
                <a16:creationId xmlns:a16="http://schemas.microsoft.com/office/drawing/2014/main" id="{1C0D5347-AA65-9F9E-46B9-1D3157697F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46E4ED5-D3E1-47C6-9584-474DB7236B56}" type="slidenum">
              <a:rPr lang="en-US" altLang="ja-JP" sz="1400"/>
              <a:pPr>
                <a:spcBef>
                  <a:spcPct val="0"/>
                </a:spcBef>
                <a:buFontTx/>
                <a:buNone/>
              </a:pPr>
              <a:t>62</a:t>
            </a:fld>
            <a:endParaRPr lang="en-US" altLang="ja-JP" sz="1400"/>
          </a:p>
        </p:txBody>
      </p:sp>
    </p:spTree>
    <p:extLst>
      <p:ext uri="{BB962C8B-B14F-4D97-AF65-F5344CB8AC3E}">
        <p14:creationId xmlns:p14="http://schemas.microsoft.com/office/powerpoint/2010/main" val="1516730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3978F3C-DB5F-AE26-28B8-A3BED88AE1D2}"/>
              </a:ext>
            </a:extLst>
          </p:cNvPr>
          <p:cNvSpPr>
            <a:spLocks noGrp="1" noChangeArrowheads="1"/>
          </p:cNvSpPr>
          <p:nvPr>
            <p:ph type="title"/>
          </p:nvPr>
        </p:nvSpPr>
        <p:spPr>
          <a:xfrm>
            <a:off x="457200" y="260350"/>
            <a:ext cx="8229600" cy="1368425"/>
          </a:xfrm>
        </p:spPr>
        <p:txBody>
          <a:bodyPr/>
          <a:lstStyle/>
          <a:p>
            <a:r>
              <a:rPr lang="en-US" altLang="ja-JP" sz="4000" b="1" u="sng">
                <a:solidFill>
                  <a:srgbClr val="0066FF"/>
                </a:solidFill>
              </a:rPr>
              <a:t>M</a:t>
            </a:r>
            <a:r>
              <a:rPr lang="ja-JP" altLang="en-US" sz="4000" b="1" u="sng">
                <a:solidFill>
                  <a:srgbClr val="0066FF"/>
                </a:solidFill>
              </a:rPr>
              <a:t>さんの自立生活プログラム</a:t>
            </a:r>
            <a:br>
              <a:rPr lang="ja-JP" altLang="en-US" sz="4000" b="1" u="sng">
                <a:solidFill>
                  <a:srgbClr val="0066FF"/>
                </a:solidFill>
              </a:rPr>
            </a:br>
            <a:r>
              <a:rPr lang="ja-JP" altLang="en-US" sz="4000" b="1" u="sng">
                <a:solidFill>
                  <a:srgbClr val="0066FF"/>
                </a:solidFill>
              </a:rPr>
              <a:t>～　自立生活編　～</a:t>
            </a:r>
          </a:p>
        </p:txBody>
      </p:sp>
      <p:sp>
        <p:nvSpPr>
          <p:cNvPr id="48131" name="Rectangle 3">
            <a:extLst>
              <a:ext uri="{FF2B5EF4-FFF2-40B4-BE49-F238E27FC236}">
                <a16:creationId xmlns:a16="http://schemas.microsoft.com/office/drawing/2014/main" id="{C2999A26-AD77-0345-2BB1-7A54EAB256E9}"/>
              </a:ext>
            </a:extLst>
          </p:cNvPr>
          <p:cNvSpPr>
            <a:spLocks noGrp="1" noChangeArrowheads="1"/>
          </p:cNvSpPr>
          <p:nvPr>
            <p:ph type="body" idx="1"/>
          </p:nvPr>
        </p:nvSpPr>
        <p:spPr>
          <a:xfrm>
            <a:off x="457200" y="1916113"/>
            <a:ext cx="8229600" cy="4681537"/>
          </a:xfrm>
        </p:spPr>
        <p:txBody>
          <a:bodyPr/>
          <a:lstStyle/>
          <a:p>
            <a:r>
              <a:rPr lang="ja-JP" altLang="en-US"/>
              <a:t>先輩である自立生活者の話を聞く</a:t>
            </a:r>
          </a:p>
          <a:p>
            <a:r>
              <a:rPr lang="ja-JP" altLang="en-US"/>
              <a:t>介助制度を知る</a:t>
            </a:r>
          </a:p>
          <a:p>
            <a:pPr>
              <a:buFontTx/>
              <a:buNone/>
            </a:pPr>
            <a:r>
              <a:rPr lang="ja-JP" altLang="en-US"/>
              <a:t>　　　措置とセルフマネジドケア</a:t>
            </a:r>
          </a:p>
          <a:p>
            <a:r>
              <a:rPr lang="ja-JP" altLang="en-US"/>
              <a:t>年金と生活保護</a:t>
            </a:r>
          </a:p>
          <a:p>
            <a:r>
              <a:rPr lang="ja-JP" altLang="en-US"/>
              <a:t>自分の障害と健康</a:t>
            </a:r>
          </a:p>
          <a:p>
            <a:r>
              <a:rPr lang="ja-JP" altLang="en-US"/>
              <a:t>住宅の借り方と住宅改修</a:t>
            </a:r>
          </a:p>
          <a:p>
            <a:r>
              <a:rPr lang="ja-JP" altLang="en-US"/>
              <a:t>自分の障害に応じた福祉機器いろいろ</a:t>
            </a:r>
          </a:p>
          <a:p>
            <a:pPr>
              <a:buFontTx/>
              <a:buNone/>
            </a:pPr>
            <a:r>
              <a:rPr lang="ja-JP" altLang="en-US"/>
              <a:t>　　　　　　　　　　　　　　　　　　　　　　　　　など</a:t>
            </a:r>
          </a:p>
        </p:txBody>
      </p:sp>
      <p:sp>
        <p:nvSpPr>
          <p:cNvPr id="48132" name="スライド番号プレースホルダー 1">
            <a:extLst>
              <a:ext uri="{FF2B5EF4-FFF2-40B4-BE49-F238E27FC236}">
                <a16:creationId xmlns:a16="http://schemas.microsoft.com/office/drawing/2014/main" id="{80C165CD-77AF-8C77-0224-5A0C6605D0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873A3B7-5345-4EAB-9619-DB40DAFD1B9F}" type="slidenum">
              <a:rPr lang="en-US" altLang="ja-JP" sz="1400"/>
              <a:pPr>
                <a:spcBef>
                  <a:spcPct val="0"/>
                </a:spcBef>
                <a:buFontTx/>
                <a:buNone/>
              </a:pPr>
              <a:t>63</a:t>
            </a:fld>
            <a:endParaRPr lang="en-US" altLang="ja-JP" sz="1400"/>
          </a:p>
        </p:txBody>
      </p:sp>
    </p:spTree>
    <p:extLst>
      <p:ext uri="{BB962C8B-B14F-4D97-AF65-F5344CB8AC3E}">
        <p14:creationId xmlns:p14="http://schemas.microsoft.com/office/powerpoint/2010/main" val="1233373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E371809-C9E6-6B0A-8895-04BB11660F73}"/>
              </a:ext>
            </a:extLst>
          </p:cNvPr>
          <p:cNvSpPr>
            <a:spLocks noGrp="1" noChangeArrowheads="1"/>
          </p:cNvSpPr>
          <p:nvPr>
            <p:ph type="title"/>
          </p:nvPr>
        </p:nvSpPr>
        <p:spPr>
          <a:xfrm>
            <a:off x="457200" y="260350"/>
            <a:ext cx="8229600" cy="1368425"/>
          </a:xfrm>
        </p:spPr>
        <p:txBody>
          <a:bodyPr/>
          <a:lstStyle/>
          <a:p>
            <a:r>
              <a:rPr lang="en-US" altLang="ja-JP" sz="4000" b="1" u="sng">
                <a:solidFill>
                  <a:srgbClr val="0066FF"/>
                </a:solidFill>
              </a:rPr>
              <a:t>M</a:t>
            </a:r>
            <a:r>
              <a:rPr lang="ja-JP" altLang="en-US" sz="4000" b="1" u="sng">
                <a:solidFill>
                  <a:srgbClr val="0066FF"/>
                </a:solidFill>
              </a:rPr>
              <a:t>さんの自立生活プログラム</a:t>
            </a:r>
            <a:br>
              <a:rPr lang="ja-JP" altLang="en-US" sz="4000" b="1" u="sng">
                <a:solidFill>
                  <a:srgbClr val="0066FF"/>
                </a:solidFill>
              </a:rPr>
            </a:br>
            <a:r>
              <a:rPr lang="ja-JP" altLang="en-US" sz="4000" b="1" u="sng">
                <a:solidFill>
                  <a:srgbClr val="0066FF"/>
                </a:solidFill>
              </a:rPr>
              <a:t>～　個別編　～</a:t>
            </a:r>
          </a:p>
        </p:txBody>
      </p:sp>
      <p:sp>
        <p:nvSpPr>
          <p:cNvPr id="49155" name="Rectangle 3">
            <a:extLst>
              <a:ext uri="{FF2B5EF4-FFF2-40B4-BE49-F238E27FC236}">
                <a16:creationId xmlns:a16="http://schemas.microsoft.com/office/drawing/2014/main" id="{FFBD72C4-9264-B755-B345-468910413112}"/>
              </a:ext>
            </a:extLst>
          </p:cNvPr>
          <p:cNvSpPr>
            <a:spLocks noGrp="1" noChangeArrowheads="1"/>
          </p:cNvSpPr>
          <p:nvPr>
            <p:ph type="body" idx="1"/>
          </p:nvPr>
        </p:nvSpPr>
        <p:spPr>
          <a:xfrm>
            <a:off x="457200" y="1916113"/>
            <a:ext cx="8229600" cy="4681537"/>
          </a:xfrm>
        </p:spPr>
        <p:txBody>
          <a:bodyPr/>
          <a:lstStyle/>
          <a:p>
            <a:r>
              <a:rPr lang="ja-JP" altLang="en-US"/>
              <a:t>自分の生活に必要な介助とは・・・</a:t>
            </a:r>
          </a:p>
          <a:p>
            <a:pPr>
              <a:buFontTx/>
              <a:buNone/>
            </a:pPr>
            <a:r>
              <a:rPr lang="ja-JP" altLang="en-US"/>
              <a:t>　　　ありがちなのは、自分には</a:t>
            </a:r>
            <a:r>
              <a:rPr lang="en-US" altLang="ja-JP"/>
              <a:t>24</a:t>
            </a:r>
            <a:r>
              <a:rPr lang="ja-JP" altLang="en-US"/>
              <a:t>時間必要だ</a:t>
            </a:r>
          </a:p>
          <a:p>
            <a:r>
              <a:rPr lang="ja-JP" altLang="en-US"/>
              <a:t>年金と生活保護の理解と手続き</a:t>
            </a:r>
          </a:p>
          <a:p>
            <a:r>
              <a:rPr lang="ja-JP" altLang="en-US"/>
              <a:t>自立生活体験の実施</a:t>
            </a:r>
          </a:p>
          <a:p>
            <a:pPr>
              <a:buFontTx/>
              <a:buNone/>
            </a:pPr>
            <a:r>
              <a:rPr lang="ja-JP" altLang="en-US"/>
              <a:t>　　　１週間でセルフマネジメントの体験</a:t>
            </a:r>
          </a:p>
          <a:p>
            <a:r>
              <a:rPr lang="ja-JP" altLang="en-US"/>
              <a:t>トイレ問題の悩み</a:t>
            </a:r>
          </a:p>
          <a:p>
            <a:r>
              <a:rPr lang="ja-JP" altLang="en-US"/>
              <a:t>自立生活の意思を両親に伝えることの難しさ</a:t>
            </a:r>
          </a:p>
          <a:p>
            <a:pPr>
              <a:buFontTx/>
              <a:buNone/>
            </a:pPr>
            <a:r>
              <a:rPr lang="ja-JP" altLang="en-US"/>
              <a:t>　　　　　　　　　　　　　　　　　　　　　　　　　など</a:t>
            </a:r>
          </a:p>
        </p:txBody>
      </p:sp>
      <p:sp>
        <p:nvSpPr>
          <p:cNvPr id="49156" name="スライド番号プレースホルダー 1">
            <a:extLst>
              <a:ext uri="{FF2B5EF4-FFF2-40B4-BE49-F238E27FC236}">
                <a16:creationId xmlns:a16="http://schemas.microsoft.com/office/drawing/2014/main" id="{A02161CD-84F2-7E77-D0EC-C5BE12C80A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92D007-3DC7-4043-9B90-88C2FC5C44AF}" type="slidenum">
              <a:rPr lang="en-US" altLang="ja-JP" sz="1400"/>
              <a:pPr>
                <a:spcBef>
                  <a:spcPct val="0"/>
                </a:spcBef>
                <a:buFontTx/>
                <a:buNone/>
              </a:pPr>
              <a:t>64</a:t>
            </a:fld>
            <a:endParaRPr lang="en-US" altLang="ja-JP" sz="1400"/>
          </a:p>
        </p:txBody>
      </p:sp>
    </p:spTree>
    <p:extLst>
      <p:ext uri="{BB962C8B-B14F-4D97-AF65-F5344CB8AC3E}">
        <p14:creationId xmlns:p14="http://schemas.microsoft.com/office/powerpoint/2010/main" val="1142762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7D2348A-6008-8303-ED22-F6072F25590E}"/>
              </a:ext>
            </a:extLst>
          </p:cNvPr>
          <p:cNvSpPr>
            <a:spLocks noGrp="1" noChangeArrowheads="1"/>
          </p:cNvSpPr>
          <p:nvPr>
            <p:ph type="title"/>
          </p:nvPr>
        </p:nvSpPr>
        <p:spPr/>
        <p:txBody>
          <a:bodyPr/>
          <a:lstStyle/>
          <a:p>
            <a:r>
              <a:rPr lang="en-US" altLang="ja-JP" b="1" u="sng">
                <a:solidFill>
                  <a:srgbClr val="0066FF"/>
                </a:solidFill>
              </a:rPr>
              <a:t>M</a:t>
            </a:r>
            <a:r>
              <a:rPr lang="ja-JP" altLang="en-US" b="1" u="sng">
                <a:solidFill>
                  <a:srgbClr val="0066FF"/>
                </a:solidFill>
              </a:rPr>
              <a:t>さんの不安要素①</a:t>
            </a:r>
          </a:p>
        </p:txBody>
      </p:sp>
      <p:sp>
        <p:nvSpPr>
          <p:cNvPr id="50179" name="Rectangle 3">
            <a:extLst>
              <a:ext uri="{FF2B5EF4-FFF2-40B4-BE49-F238E27FC236}">
                <a16:creationId xmlns:a16="http://schemas.microsoft.com/office/drawing/2014/main" id="{ECEA4B03-E25D-5CE1-F883-25E5C3587EAE}"/>
              </a:ext>
            </a:extLst>
          </p:cNvPr>
          <p:cNvSpPr>
            <a:spLocks noGrp="1" noChangeArrowheads="1"/>
          </p:cNvSpPr>
          <p:nvPr>
            <p:ph type="body" idx="1"/>
          </p:nvPr>
        </p:nvSpPr>
        <p:spPr>
          <a:xfrm>
            <a:off x="395288" y="1484313"/>
            <a:ext cx="8353425" cy="5040312"/>
          </a:xfrm>
        </p:spPr>
        <p:txBody>
          <a:bodyPr/>
          <a:lstStyle/>
          <a:p>
            <a:r>
              <a:rPr lang="ja-JP" altLang="en-US" sz="3600"/>
              <a:t>強固な親の反対をどう説得するのか？</a:t>
            </a:r>
          </a:p>
          <a:p>
            <a:pPr>
              <a:buFontTx/>
              <a:buNone/>
            </a:pPr>
            <a:r>
              <a:rPr lang="ja-JP" altLang="en-US" sz="3600"/>
              <a:t>　　</a:t>
            </a:r>
            <a:r>
              <a:rPr lang="ja-JP" altLang="en-US" sz="3600">
                <a:solidFill>
                  <a:srgbClr val="00CC00"/>
                </a:solidFill>
              </a:rPr>
              <a:t>途中何回も一人暮らしをあきらめようとする。</a:t>
            </a:r>
          </a:p>
          <a:p>
            <a:pPr>
              <a:buFontTx/>
              <a:buNone/>
            </a:pPr>
            <a:r>
              <a:rPr lang="ja-JP" altLang="en-US" sz="3600">
                <a:solidFill>
                  <a:srgbClr val="CC3300"/>
                </a:solidFill>
              </a:rPr>
              <a:t>アドバイス＆サポート</a:t>
            </a:r>
          </a:p>
          <a:p>
            <a:pPr>
              <a:buFontTx/>
              <a:buNone/>
            </a:pPr>
            <a:r>
              <a:rPr lang="ja-JP" altLang="en-US" sz="3600"/>
              <a:t>　　両親に対しては、自立への仕組み等を説明する。（何回も何回も）</a:t>
            </a:r>
          </a:p>
          <a:p>
            <a:pPr>
              <a:buFontTx/>
              <a:buNone/>
            </a:pPr>
            <a:r>
              <a:rPr lang="ja-JP" altLang="en-US" sz="3600"/>
              <a:t>　　</a:t>
            </a:r>
            <a:r>
              <a:rPr lang="en-US" altLang="ja-JP" sz="3600"/>
              <a:t>M</a:t>
            </a:r>
            <a:r>
              <a:rPr lang="ja-JP" altLang="en-US" sz="3600"/>
              <a:t>さんの思いを手紙に書いて伝えるということを提案。</a:t>
            </a:r>
          </a:p>
        </p:txBody>
      </p:sp>
      <p:sp>
        <p:nvSpPr>
          <p:cNvPr id="50180" name="スライド番号プレースホルダー 1">
            <a:extLst>
              <a:ext uri="{FF2B5EF4-FFF2-40B4-BE49-F238E27FC236}">
                <a16:creationId xmlns:a16="http://schemas.microsoft.com/office/drawing/2014/main" id="{F25D8F0F-D34E-D676-87AA-288B85985F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9993EF1-9221-45E7-A75C-D864309171EA}" type="slidenum">
              <a:rPr lang="en-US" altLang="ja-JP" sz="1400"/>
              <a:pPr>
                <a:spcBef>
                  <a:spcPct val="0"/>
                </a:spcBef>
                <a:buFontTx/>
                <a:buNone/>
              </a:pPr>
              <a:t>65</a:t>
            </a:fld>
            <a:endParaRPr lang="en-US" altLang="ja-JP" sz="1400"/>
          </a:p>
        </p:txBody>
      </p:sp>
    </p:spTree>
    <p:extLst>
      <p:ext uri="{BB962C8B-B14F-4D97-AF65-F5344CB8AC3E}">
        <p14:creationId xmlns:p14="http://schemas.microsoft.com/office/powerpoint/2010/main" val="3875623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D8EAF71-C926-FD79-7FCF-BDF32DEEE804}"/>
              </a:ext>
            </a:extLst>
          </p:cNvPr>
          <p:cNvSpPr>
            <a:spLocks noGrp="1" noChangeArrowheads="1"/>
          </p:cNvSpPr>
          <p:nvPr>
            <p:ph type="title"/>
          </p:nvPr>
        </p:nvSpPr>
        <p:spPr>
          <a:xfrm>
            <a:off x="457200" y="274638"/>
            <a:ext cx="8229600" cy="850900"/>
          </a:xfrm>
        </p:spPr>
        <p:txBody>
          <a:bodyPr/>
          <a:lstStyle/>
          <a:p>
            <a:r>
              <a:rPr lang="en-US" altLang="ja-JP" b="1" u="sng">
                <a:solidFill>
                  <a:srgbClr val="0066FF"/>
                </a:solidFill>
              </a:rPr>
              <a:t>M</a:t>
            </a:r>
            <a:r>
              <a:rPr lang="ja-JP" altLang="en-US" b="1" u="sng">
                <a:solidFill>
                  <a:srgbClr val="0066FF"/>
                </a:solidFill>
              </a:rPr>
              <a:t>さんの不安要素②</a:t>
            </a:r>
          </a:p>
        </p:txBody>
      </p:sp>
      <p:sp>
        <p:nvSpPr>
          <p:cNvPr id="51203" name="Rectangle 3">
            <a:extLst>
              <a:ext uri="{FF2B5EF4-FFF2-40B4-BE49-F238E27FC236}">
                <a16:creationId xmlns:a16="http://schemas.microsoft.com/office/drawing/2014/main" id="{9645C2E8-9C9D-DCDD-11F6-44FBB69AF27C}"/>
              </a:ext>
            </a:extLst>
          </p:cNvPr>
          <p:cNvSpPr>
            <a:spLocks noGrp="1" noChangeArrowheads="1"/>
          </p:cNvSpPr>
          <p:nvPr>
            <p:ph type="body" idx="1"/>
          </p:nvPr>
        </p:nvSpPr>
        <p:spPr>
          <a:xfrm>
            <a:off x="457200" y="1125538"/>
            <a:ext cx="8435280" cy="5183187"/>
          </a:xfrm>
        </p:spPr>
        <p:txBody>
          <a:bodyPr/>
          <a:lstStyle/>
          <a:p>
            <a:r>
              <a:rPr lang="ja-JP" altLang="en-US" sz="3600" dirty="0"/>
              <a:t>トイレの失敗で畳を汚して落ち込む</a:t>
            </a:r>
          </a:p>
          <a:p>
            <a:pPr>
              <a:buFontTx/>
              <a:buNone/>
            </a:pPr>
            <a:r>
              <a:rPr lang="ja-JP" altLang="en-US" sz="3600" dirty="0"/>
              <a:t>　　</a:t>
            </a:r>
            <a:r>
              <a:rPr lang="ja-JP" altLang="en-US" sz="3600" dirty="0">
                <a:solidFill>
                  <a:srgbClr val="00CC00"/>
                </a:solidFill>
              </a:rPr>
              <a:t>トイレの問題があるから</a:t>
            </a:r>
          </a:p>
          <a:p>
            <a:pPr>
              <a:buFontTx/>
              <a:buNone/>
            </a:pPr>
            <a:r>
              <a:rPr lang="ja-JP" altLang="en-US" sz="3600" dirty="0">
                <a:solidFill>
                  <a:srgbClr val="00CC00"/>
                </a:solidFill>
              </a:rPr>
              <a:t>　　　　　　　２４時間介助が必要？</a:t>
            </a:r>
          </a:p>
          <a:p>
            <a:pPr>
              <a:buFontTx/>
              <a:buNone/>
            </a:pPr>
            <a:r>
              <a:rPr lang="ja-JP" altLang="en-US" sz="3600" dirty="0">
                <a:solidFill>
                  <a:srgbClr val="CC3300"/>
                </a:solidFill>
              </a:rPr>
              <a:t>アドバイス＆サポート</a:t>
            </a:r>
          </a:p>
          <a:p>
            <a:pPr>
              <a:buFontTx/>
              <a:buNone/>
            </a:pPr>
            <a:r>
              <a:rPr lang="ja-JP" altLang="en-US" sz="3600" dirty="0"/>
              <a:t>　　畳にビニールシートを敷いては？</a:t>
            </a:r>
          </a:p>
          <a:p>
            <a:pPr>
              <a:buFontTx/>
              <a:buNone/>
            </a:pPr>
            <a:r>
              <a:rPr lang="ja-JP" altLang="en-US" sz="3600" dirty="0"/>
              <a:t>　　住宅改修につながる。</a:t>
            </a:r>
          </a:p>
          <a:p>
            <a:pPr>
              <a:buFontTx/>
              <a:buNone/>
            </a:pPr>
            <a:r>
              <a:rPr lang="ja-JP" altLang="en-US" sz="3600" dirty="0"/>
              <a:t>　　　　ポータブルトイレを畳に</a:t>
            </a:r>
          </a:p>
          <a:p>
            <a:pPr>
              <a:buFontTx/>
              <a:buNone/>
            </a:pPr>
            <a:r>
              <a:rPr lang="ja-JP" altLang="en-US" sz="3600" dirty="0"/>
              <a:t>                                埋め込むことを提案。</a:t>
            </a:r>
          </a:p>
        </p:txBody>
      </p:sp>
      <p:sp>
        <p:nvSpPr>
          <p:cNvPr id="51204" name="スライド番号プレースホルダー 1">
            <a:extLst>
              <a:ext uri="{FF2B5EF4-FFF2-40B4-BE49-F238E27FC236}">
                <a16:creationId xmlns:a16="http://schemas.microsoft.com/office/drawing/2014/main" id="{E78F9067-13CD-56AD-48CA-282A6A1D5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84ED6BE-C0A2-4859-9625-675A0DD2CF60}" type="slidenum">
              <a:rPr lang="en-US" altLang="ja-JP" sz="1400"/>
              <a:pPr>
                <a:spcBef>
                  <a:spcPct val="0"/>
                </a:spcBef>
                <a:buFontTx/>
                <a:buNone/>
              </a:pPr>
              <a:t>66</a:t>
            </a:fld>
            <a:endParaRPr lang="en-US" altLang="ja-JP" sz="1400"/>
          </a:p>
        </p:txBody>
      </p:sp>
    </p:spTree>
    <p:extLst>
      <p:ext uri="{BB962C8B-B14F-4D97-AF65-F5344CB8AC3E}">
        <p14:creationId xmlns:p14="http://schemas.microsoft.com/office/powerpoint/2010/main" val="2397555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CC62DB8-9C21-EF9A-6DDB-D2CA73716EE0}"/>
              </a:ext>
            </a:extLst>
          </p:cNvPr>
          <p:cNvSpPr>
            <a:spLocks noGrp="1" noChangeArrowheads="1"/>
          </p:cNvSpPr>
          <p:nvPr>
            <p:ph type="title"/>
          </p:nvPr>
        </p:nvSpPr>
        <p:spPr>
          <a:xfrm>
            <a:off x="457200" y="274638"/>
            <a:ext cx="8229600" cy="850900"/>
          </a:xfrm>
        </p:spPr>
        <p:txBody>
          <a:bodyPr/>
          <a:lstStyle/>
          <a:p>
            <a:r>
              <a:rPr lang="en-US" altLang="ja-JP" b="1" u="sng">
                <a:solidFill>
                  <a:srgbClr val="0066FF"/>
                </a:solidFill>
              </a:rPr>
              <a:t>M</a:t>
            </a:r>
            <a:r>
              <a:rPr lang="ja-JP" altLang="en-US" b="1" u="sng">
                <a:solidFill>
                  <a:srgbClr val="0066FF"/>
                </a:solidFill>
              </a:rPr>
              <a:t>さんの不安要素③</a:t>
            </a:r>
          </a:p>
        </p:txBody>
      </p:sp>
      <p:sp>
        <p:nvSpPr>
          <p:cNvPr id="52227" name="Rectangle 3">
            <a:extLst>
              <a:ext uri="{FF2B5EF4-FFF2-40B4-BE49-F238E27FC236}">
                <a16:creationId xmlns:a16="http://schemas.microsoft.com/office/drawing/2014/main" id="{AD461B67-1242-9EFA-6F61-7574482E49A3}"/>
              </a:ext>
            </a:extLst>
          </p:cNvPr>
          <p:cNvSpPr>
            <a:spLocks noGrp="1" noChangeArrowheads="1"/>
          </p:cNvSpPr>
          <p:nvPr>
            <p:ph type="body" idx="1"/>
          </p:nvPr>
        </p:nvSpPr>
        <p:spPr>
          <a:xfrm>
            <a:off x="250825" y="1268413"/>
            <a:ext cx="8580438" cy="4957762"/>
          </a:xfrm>
        </p:spPr>
        <p:txBody>
          <a:bodyPr/>
          <a:lstStyle/>
          <a:p>
            <a:r>
              <a:rPr lang="ja-JP" altLang="en-US" sz="3600"/>
              <a:t>思うように動かない身体で一人暮らしは無理かも・・・。</a:t>
            </a:r>
          </a:p>
          <a:p>
            <a:pPr>
              <a:buFontTx/>
              <a:buNone/>
            </a:pPr>
            <a:r>
              <a:rPr lang="ja-JP" altLang="en-US" sz="3600"/>
              <a:t>　</a:t>
            </a:r>
            <a:r>
              <a:rPr lang="ja-JP" altLang="en-US" sz="3600">
                <a:solidFill>
                  <a:srgbClr val="00CC00"/>
                </a:solidFill>
              </a:rPr>
              <a:t>　施設では、筋緊張が強い日などは、寝かせきり状態だった。</a:t>
            </a:r>
          </a:p>
          <a:p>
            <a:pPr>
              <a:buFontTx/>
              <a:buNone/>
            </a:pPr>
            <a:r>
              <a:rPr lang="ja-JP" altLang="en-US" sz="3600">
                <a:solidFill>
                  <a:srgbClr val="00CC00"/>
                </a:solidFill>
              </a:rPr>
              <a:t>　　自立してからも筋緊張で２回救急車を呼んだ。</a:t>
            </a:r>
          </a:p>
          <a:p>
            <a:pPr>
              <a:buFontTx/>
              <a:buNone/>
            </a:pPr>
            <a:r>
              <a:rPr lang="ja-JP" altLang="en-US" sz="3600">
                <a:solidFill>
                  <a:srgbClr val="CC3300"/>
                </a:solidFill>
              </a:rPr>
              <a:t>　アドバイス</a:t>
            </a:r>
          </a:p>
          <a:p>
            <a:pPr>
              <a:buFontTx/>
              <a:buNone/>
            </a:pPr>
            <a:r>
              <a:rPr lang="ja-JP" altLang="en-US" sz="3600">
                <a:solidFill>
                  <a:srgbClr val="CC3300"/>
                </a:solidFill>
              </a:rPr>
              <a:t>　　</a:t>
            </a:r>
            <a:r>
              <a:rPr lang="ja-JP" altLang="en-US" sz="3600"/>
              <a:t>ビールやお風呂でリラックス</a:t>
            </a:r>
          </a:p>
          <a:p>
            <a:pPr>
              <a:buFontTx/>
              <a:buNone/>
            </a:pPr>
            <a:endParaRPr lang="ja-JP" altLang="en-US" sz="3600"/>
          </a:p>
        </p:txBody>
      </p:sp>
      <p:sp>
        <p:nvSpPr>
          <p:cNvPr id="52228" name="スライド番号プレースホルダー 1">
            <a:extLst>
              <a:ext uri="{FF2B5EF4-FFF2-40B4-BE49-F238E27FC236}">
                <a16:creationId xmlns:a16="http://schemas.microsoft.com/office/drawing/2014/main" id="{7F24A416-C5E5-1837-927F-2B1400E6C5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3098A0A-BA10-4100-AE8C-06D8427442EB}" type="slidenum">
              <a:rPr lang="en-US" altLang="ja-JP" sz="1400"/>
              <a:pPr>
                <a:spcBef>
                  <a:spcPct val="0"/>
                </a:spcBef>
                <a:buFontTx/>
                <a:buNone/>
              </a:pPr>
              <a:t>67</a:t>
            </a:fld>
            <a:endParaRPr lang="en-US" altLang="ja-JP" sz="1400"/>
          </a:p>
        </p:txBody>
      </p:sp>
    </p:spTree>
    <p:extLst>
      <p:ext uri="{BB962C8B-B14F-4D97-AF65-F5344CB8AC3E}">
        <p14:creationId xmlns:p14="http://schemas.microsoft.com/office/powerpoint/2010/main" val="293381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25327FB-AF9F-F633-DD33-73EF7521F700}"/>
              </a:ext>
            </a:extLst>
          </p:cNvPr>
          <p:cNvSpPr>
            <a:spLocks noGrp="1" noChangeArrowheads="1"/>
          </p:cNvSpPr>
          <p:nvPr>
            <p:ph type="title"/>
          </p:nvPr>
        </p:nvSpPr>
        <p:spPr/>
        <p:txBody>
          <a:bodyPr/>
          <a:lstStyle/>
          <a:p>
            <a:r>
              <a:rPr lang="ja-JP" altLang="en-US" b="1" u="sng">
                <a:solidFill>
                  <a:srgbClr val="0066FF"/>
                </a:solidFill>
              </a:rPr>
              <a:t>５年かけて自立した</a:t>
            </a:r>
            <a:r>
              <a:rPr lang="en-US" altLang="ja-JP" b="1" u="sng">
                <a:solidFill>
                  <a:srgbClr val="0066FF"/>
                </a:solidFill>
              </a:rPr>
              <a:t>M</a:t>
            </a:r>
            <a:r>
              <a:rPr lang="ja-JP" altLang="en-US" b="1" u="sng">
                <a:solidFill>
                  <a:srgbClr val="0066FF"/>
                </a:solidFill>
              </a:rPr>
              <a:t>さんの力</a:t>
            </a:r>
          </a:p>
        </p:txBody>
      </p:sp>
      <p:sp>
        <p:nvSpPr>
          <p:cNvPr id="53251" name="Rectangle 3">
            <a:extLst>
              <a:ext uri="{FF2B5EF4-FFF2-40B4-BE49-F238E27FC236}">
                <a16:creationId xmlns:a16="http://schemas.microsoft.com/office/drawing/2014/main" id="{AB195C0E-9CFB-6913-E264-59C0A5A42571}"/>
              </a:ext>
            </a:extLst>
          </p:cNvPr>
          <p:cNvSpPr>
            <a:spLocks noGrp="1" noChangeArrowheads="1"/>
          </p:cNvSpPr>
          <p:nvPr>
            <p:ph type="body" idx="1"/>
          </p:nvPr>
        </p:nvSpPr>
        <p:spPr>
          <a:xfrm>
            <a:off x="457200" y="1600200"/>
            <a:ext cx="8229600" cy="4708525"/>
          </a:xfrm>
        </p:spPr>
        <p:txBody>
          <a:bodyPr/>
          <a:lstStyle/>
          <a:p>
            <a:pPr>
              <a:lnSpc>
                <a:spcPct val="90000"/>
              </a:lnSpc>
            </a:pPr>
            <a:r>
              <a:rPr lang="ja-JP" altLang="en-US" sz="2800">
                <a:solidFill>
                  <a:srgbClr val="CC3300"/>
                </a:solidFill>
              </a:rPr>
              <a:t>介助者のセルフコーディネート</a:t>
            </a:r>
          </a:p>
          <a:p>
            <a:pPr>
              <a:lnSpc>
                <a:spcPct val="90000"/>
              </a:lnSpc>
              <a:buFontTx/>
              <a:buNone/>
            </a:pPr>
            <a:r>
              <a:rPr lang="ja-JP" altLang="en-US" sz="2800"/>
              <a:t>   　介助者派遣コーディネーターからのバトンタッチ</a:t>
            </a:r>
          </a:p>
          <a:p>
            <a:pPr>
              <a:lnSpc>
                <a:spcPct val="90000"/>
              </a:lnSpc>
            </a:pPr>
            <a:r>
              <a:rPr lang="ja-JP" altLang="en-US" sz="2800">
                <a:solidFill>
                  <a:srgbClr val="CC3300"/>
                </a:solidFill>
              </a:rPr>
              <a:t>元自分がいた施設の仲間への働きかけ</a:t>
            </a:r>
          </a:p>
          <a:p>
            <a:pPr>
              <a:lnSpc>
                <a:spcPct val="90000"/>
              </a:lnSpc>
              <a:buFontTx/>
              <a:buNone/>
            </a:pPr>
            <a:r>
              <a:rPr lang="ja-JP" altLang="en-US" sz="2800"/>
              <a:t>　　一人暮らしの楽しさを伝える</a:t>
            </a:r>
          </a:p>
          <a:p>
            <a:pPr>
              <a:lnSpc>
                <a:spcPct val="90000"/>
              </a:lnSpc>
            </a:pPr>
            <a:r>
              <a:rPr lang="ja-JP" altLang="en-US" sz="2800">
                <a:solidFill>
                  <a:srgbClr val="CC3300"/>
                </a:solidFill>
              </a:rPr>
              <a:t>公民館での句会に参加</a:t>
            </a:r>
          </a:p>
          <a:p>
            <a:pPr>
              <a:lnSpc>
                <a:spcPct val="90000"/>
              </a:lnSpc>
            </a:pPr>
            <a:r>
              <a:rPr lang="ja-JP" altLang="en-US" sz="2800">
                <a:solidFill>
                  <a:srgbClr val="CC3300"/>
                </a:solidFill>
              </a:rPr>
              <a:t>医療機関を自分で選ぶ</a:t>
            </a:r>
          </a:p>
          <a:p>
            <a:pPr>
              <a:lnSpc>
                <a:spcPct val="90000"/>
              </a:lnSpc>
              <a:buFontTx/>
              <a:buNone/>
            </a:pPr>
            <a:r>
              <a:rPr lang="ja-JP" altLang="en-US" sz="2800"/>
              <a:t>　　薬漬けの整形外科にさようなら</a:t>
            </a:r>
          </a:p>
          <a:p>
            <a:pPr>
              <a:lnSpc>
                <a:spcPct val="90000"/>
              </a:lnSpc>
            </a:pPr>
            <a:r>
              <a:rPr lang="ja-JP" altLang="en-US" sz="2800">
                <a:solidFill>
                  <a:srgbClr val="CC3300"/>
                </a:solidFill>
              </a:rPr>
              <a:t>自分にあった車イスの制作</a:t>
            </a:r>
          </a:p>
          <a:p>
            <a:pPr>
              <a:lnSpc>
                <a:spcPct val="90000"/>
              </a:lnSpc>
              <a:buFontTx/>
              <a:buNone/>
            </a:pPr>
            <a:r>
              <a:rPr lang="ja-JP" altLang="en-US" sz="2800"/>
              <a:t>　　身体障害者更生相談所に自分で処方箋を書く</a:t>
            </a:r>
          </a:p>
          <a:p>
            <a:pPr>
              <a:lnSpc>
                <a:spcPct val="90000"/>
              </a:lnSpc>
            </a:pPr>
            <a:r>
              <a:rPr lang="ja-JP" altLang="en-US" sz="2800">
                <a:solidFill>
                  <a:srgbClr val="CC3300"/>
                </a:solidFill>
              </a:rPr>
              <a:t>そして、まわりを明るくしてくれる</a:t>
            </a:r>
          </a:p>
        </p:txBody>
      </p:sp>
      <p:sp>
        <p:nvSpPr>
          <p:cNvPr id="53252" name="スライド番号プレースホルダー 1">
            <a:extLst>
              <a:ext uri="{FF2B5EF4-FFF2-40B4-BE49-F238E27FC236}">
                <a16:creationId xmlns:a16="http://schemas.microsoft.com/office/drawing/2014/main" id="{8301509D-D817-2E02-35DD-86F7A08E77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4FB7D7-1FF7-470A-B3A7-1B6158896C7C}" type="slidenum">
              <a:rPr lang="en-US" altLang="ja-JP" sz="1400"/>
              <a:pPr>
                <a:spcBef>
                  <a:spcPct val="0"/>
                </a:spcBef>
                <a:buFontTx/>
                <a:buNone/>
              </a:pPr>
              <a:t>68</a:t>
            </a:fld>
            <a:endParaRPr lang="en-US" altLang="ja-JP" sz="1400"/>
          </a:p>
        </p:txBody>
      </p:sp>
    </p:spTree>
    <p:extLst>
      <p:ext uri="{BB962C8B-B14F-4D97-AF65-F5344CB8AC3E}">
        <p14:creationId xmlns:p14="http://schemas.microsoft.com/office/powerpoint/2010/main" val="87837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5036466-95FC-1544-157D-E7CB95B9925D}"/>
              </a:ext>
            </a:extLst>
          </p:cNvPr>
          <p:cNvSpPr>
            <a:spLocks noGrp="1" noChangeArrowheads="1"/>
          </p:cNvSpPr>
          <p:nvPr>
            <p:ph type="title"/>
          </p:nvPr>
        </p:nvSpPr>
        <p:spPr>
          <a:extLst>
            <a:ext uri="{909E8E84-426E-40DD-AFC4-6F175D3DCCD1}">
              <a14:hiddenFill xmlns:a14="http://schemas.microsoft.com/office/drawing/2010/main">
                <a:solidFill>
                  <a:srgbClr val="0000FF"/>
                </a:solidFill>
              </a14:hiddenFill>
            </a:ext>
          </a:extLst>
        </p:spPr>
        <p:txBody>
          <a:bodyPr/>
          <a:lstStyle/>
          <a:p>
            <a:r>
              <a:rPr lang="en-US" altLang="ja-JP" b="1" u="sng">
                <a:solidFill>
                  <a:srgbClr val="0066FF"/>
                </a:solidFill>
              </a:rPr>
              <a:t>M</a:t>
            </a:r>
            <a:r>
              <a:rPr lang="ja-JP" altLang="en-US" b="1" u="sng">
                <a:solidFill>
                  <a:srgbClr val="0066FF"/>
                </a:solidFill>
              </a:rPr>
              <a:t>さんのプロフィール</a:t>
            </a:r>
          </a:p>
        </p:txBody>
      </p:sp>
      <p:sp>
        <p:nvSpPr>
          <p:cNvPr id="54275" name="Rectangle 3">
            <a:extLst>
              <a:ext uri="{FF2B5EF4-FFF2-40B4-BE49-F238E27FC236}">
                <a16:creationId xmlns:a16="http://schemas.microsoft.com/office/drawing/2014/main" id="{EEB0D727-45B5-3D0F-0F23-AB3C90A0ED20}"/>
              </a:ext>
            </a:extLst>
          </p:cNvPr>
          <p:cNvSpPr>
            <a:spLocks noGrp="1" noChangeArrowheads="1"/>
          </p:cNvSpPr>
          <p:nvPr>
            <p:ph type="body" idx="1"/>
          </p:nvPr>
        </p:nvSpPr>
        <p:spPr>
          <a:xfrm>
            <a:off x="457200" y="1412776"/>
            <a:ext cx="8229600" cy="5121275"/>
          </a:xfrm>
        </p:spPr>
        <p:txBody>
          <a:bodyPr/>
          <a:lstStyle/>
          <a:p>
            <a:pPr>
              <a:lnSpc>
                <a:spcPct val="90000"/>
              </a:lnSpc>
            </a:pPr>
            <a:r>
              <a:rPr lang="en-US" altLang="ja-JP" dirty="0"/>
              <a:t>2018</a:t>
            </a:r>
            <a:r>
              <a:rPr lang="ja-JP" altLang="en-US" dirty="0"/>
              <a:t>年当時の</a:t>
            </a:r>
            <a:r>
              <a:rPr lang="en-US" altLang="ja-JP" dirty="0"/>
              <a:t>M</a:t>
            </a:r>
            <a:r>
              <a:rPr lang="ja-JP" altLang="en-US" dirty="0"/>
              <a:t>さん</a:t>
            </a:r>
          </a:p>
          <a:p>
            <a:pPr marL="0" indent="0">
              <a:lnSpc>
                <a:spcPct val="90000"/>
              </a:lnSpc>
              <a:buNone/>
            </a:pPr>
            <a:r>
              <a:rPr lang="ja-JP" altLang="en-US" b="1" dirty="0">
                <a:solidFill>
                  <a:srgbClr val="FF0000"/>
                </a:solidFill>
              </a:rPr>
              <a:t>　　　　　　　　　　　　</a:t>
            </a:r>
            <a:r>
              <a:rPr lang="ja-JP" altLang="en-US" b="1" u="sng" dirty="0">
                <a:solidFill>
                  <a:srgbClr val="FF0000"/>
                </a:solidFill>
              </a:rPr>
              <a:t>（自立生活を始めて１７年）</a:t>
            </a:r>
          </a:p>
          <a:p>
            <a:pPr>
              <a:lnSpc>
                <a:spcPct val="90000"/>
              </a:lnSpc>
              <a:buFontTx/>
              <a:buNone/>
            </a:pPr>
            <a:r>
              <a:rPr lang="ja-JP" altLang="en-US" dirty="0"/>
              <a:t>　　５０歳代後半　男性　身体障害者１種１級　</a:t>
            </a:r>
          </a:p>
          <a:p>
            <a:pPr>
              <a:lnSpc>
                <a:spcPct val="90000"/>
              </a:lnSpc>
              <a:buFontTx/>
              <a:buNone/>
            </a:pPr>
            <a:r>
              <a:rPr lang="ja-JP" altLang="en-US" dirty="0"/>
              <a:t>　　脳性麻痺による四肢麻痺</a:t>
            </a:r>
          </a:p>
          <a:p>
            <a:pPr>
              <a:lnSpc>
                <a:spcPct val="90000"/>
              </a:lnSpc>
              <a:buFontTx/>
              <a:buNone/>
            </a:pPr>
            <a:r>
              <a:rPr lang="ja-JP" altLang="en-US" dirty="0"/>
              <a:t>　　障害基礎年金　特別障害者手当</a:t>
            </a:r>
          </a:p>
          <a:p>
            <a:pPr>
              <a:lnSpc>
                <a:spcPct val="90000"/>
              </a:lnSpc>
              <a:buFontTx/>
              <a:buNone/>
            </a:pPr>
            <a:r>
              <a:rPr lang="ja-JP" altLang="en-US" dirty="0"/>
              <a:t>　　生活保護　</a:t>
            </a:r>
          </a:p>
          <a:p>
            <a:pPr>
              <a:lnSpc>
                <a:spcPct val="90000"/>
              </a:lnSpc>
              <a:buFontTx/>
              <a:buNone/>
            </a:pPr>
            <a:r>
              <a:rPr lang="ja-JP" altLang="en-US" dirty="0"/>
              <a:t>　　障害支援区分　６</a:t>
            </a:r>
          </a:p>
          <a:p>
            <a:pPr>
              <a:lnSpc>
                <a:spcPct val="90000"/>
              </a:lnSpc>
              <a:buFontTx/>
              <a:buNone/>
            </a:pPr>
            <a:r>
              <a:rPr lang="ja-JP" altLang="en-US" dirty="0"/>
              <a:t>　　重度訪問介護　６０６時間</a:t>
            </a:r>
            <a:r>
              <a:rPr lang="ja-JP" altLang="en-US" sz="2400" dirty="0"/>
              <a:t>（うち移動加算６０時間）</a:t>
            </a:r>
          </a:p>
          <a:p>
            <a:pPr>
              <a:lnSpc>
                <a:spcPct val="90000"/>
              </a:lnSpc>
              <a:buFontTx/>
              <a:buNone/>
            </a:pPr>
            <a:r>
              <a:rPr lang="ja-JP" altLang="en-US" sz="2800" dirty="0"/>
              <a:t>　</a:t>
            </a:r>
            <a:r>
              <a:rPr lang="ja-JP" altLang="en-US" dirty="0"/>
              <a:t>　アパートで一人暮らし</a:t>
            </a:r>
          </a:p>
        </p:txBody>
      </p:sp>
      <p:sp>
        <p:nvSpPr>
          <p:cNvPr id="54276" name="スライド番号プレースホルダー 1">
            <a:extLst>
              <a:ext uri="{FF2B5EF4-FFF2-40B4-BE49-F238E27FC236}">
                <a16:creationId xmlns:a16="http://schemas.microsoft.com/office/drawing/2014/main" id="{652D4AF9-404B-009C-11A3-500D85A6C3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C0D3660-002F-4F42-8E41-2E3C38DD6FF5}" type="slidenum">
              <a:rPr lang="en-US" altLang="ja-JP" sz="1400"/>
              <a:pPr>
                <a:spcBef>
                  <a:spcPct val="0"/>
                </a:spcBef>
                <a:buFontTx/>
                <a:buNone/>
              </a:pPr>
              <a:t>69</a:t>
            </a:fld>
            <a:endParaRPr lang="en-US" altLang="ja-JP" sz="1400"/>
          </a:p>
        </p:txBody>
      </p:sp>
    </p:spTree>
    <p:extLst>
      <p:ext uri="{BB962C8B-B14F-4D97-AF65-F5344CB8AC3E}">
        <p14:creationId xmlns:p14="http://schemas.microsoft.com/office/powerpoint/2010/main" val="285610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79AB258E-6075-84B1-0AB7-715094BE8BC6}"/>
              </a:ext>
            </a:extLst>
          </p:cNvPr>
          <p:cNvSpPr>
            <a:spLocks noGrp="1" noChangeArrowheads="1"/>
          </p:cNvSpPr>
          <p:nvPr>
            <p:ph type="body" idx="1"/>
          </p:nvPr>
        </p:nvSpPr>
        <p:spPr>
          <a:xfrm>
            <a:off x="166688" y="908050"/>
            <a:ext cx="8686800" cy="5680075"/>
          </a:xfrm>
        </p:spPr>
        <p:txBody>
          <a:bodyPr/>
          <a:lstStyle/>
          <a:p>
            <a:pPr eaLnBrk="1" hangingPunct="1">
              <a:lnSpc>
                <a:spcPct val="90000"/>
              </a:lnSpc>
              <a:buFontTx/>
              <a:buNone/>
            </a:pPr>
            <a:r>
              <a:rPr lang="ja-JP" altLang="en-US" sz="2800" dirty="0"/>
              <a:t>・２０２０年３月、西宮市社会福祉協議会を退職。</a:t>
            </a:r>
          </a:p>
          <a:p>
            <a:pPr eaLnBrk="1" hangingPunct="1">
              <a:lnSpc>
                <a:spcPct val="90000"/>
              </a:lnSpc>
              <a:buFontTx/>
              <a:buNone/>
            </a:pPr>
            <a:r>
              <a:rPr lang="ja-JP" altLang="en-US" sz="2800" dirty="0"/>
              <a:t>・現在は・・・</a:t>
            </a:r>
          </a:p>
          <a:p>
            <a:pPr eaLnBrk="1" hangingPunct="1">
              <a:lnSpc>
                <a:spcPct val="90000"/>
              </a:lnSpc>
              <a:buFontTx/>
              <a:buNone/>
            </a:pPr>
            <a:r>
              <a:rPr lang="ja-JP" altLang="en-US" sz="2800" dirty="0"/>
              <a:t>　　内閣府障害者政策委員会委員</a:t>
            </a:r>
          </a:p>
          <a:p>
            <a:pPr eaLnBrk="1" hangingPunct="1">
              <a:lnSpc>
                <a:spcPct val="90000"/>
              </a:lnSpc>
              <a:buFontTx/>
              <a:buNone/>
            </a:pPr>
            <a:r>
              <a:rPr lang="ja-JP" altLang="en-US" sz="2800" dirty="0"/>
              <a:t>　　特定非営利活動法人日本相談支援専門員協会 顧問</a:t>
            </a:r>
            <a:endParaRPr lang="en-US" altLang="ja-JP" sz="2800" dirty="0"/>
          </a:p>
          <a:p>
            <a:pPr eaLnBrk="1" hangingPunct="1">
              <a:lnSpc>
                <a:spcPct val="90000"/>
              </a:lnSpc>
              <a:buFontTx/>
              <a:buNone/>
            </a:pPr>
            <a:r>
              <a:rPr lang="ja-JP" altLang="en-US" sz="2800" dirty="0"/>
              <a:t>　　一般社団法人兵庫県相談支援ネットワーク 代表理事</a:t>
            </a:r>
            <a:endParaRPr lang="en-US" altLang="ja-JP" sz="2800" dirty="0"/>
          </a:p>
          <a:p>
            <a:pPr eaLnBrk="1" hangingPunct="1">
              <a:lnSpc>
                <a:spcPct val="90000"/>
              </a:lnSpc>
              <a:buFontTx/>
              <a:buNone/>
            </a:pPr>
            <a:r>
              <a:rPr lang="ja-JP" altLang="en-US" sz="2800" dirty="0"/>
              <a:t>　　社会福祉法人西宮市社会福祉協議会</a:t>
            </a:r>
          </a:p>
          <a:p>
            <a:pPr eaLnBrk="1" hangingPunct="1">
              <a:lnSpc>
                <a:spcPct val="90000"/>
              </a:lnSpc>
              <a:buFontTx/>
              <a:buNone/>
            </a:pPr>
            <a:r>
              <a:rPr lang="ja-JP" altLang="en-US" sz="2800" dirty="0"/>
              <a:t>　　　 権利擁護普及推進及び相談支援アドバイザー</a:t>
            </a:r>
            <a:endParaRPr lang="en-US" altLang="ja-JP" sz="2800" dirty="0"/>
          </a:p>
          <a:p>
            <a:pPr eaLnBrk="1" hangingPunct="1">
              <a:lnSpc>
                <a:spcPct val="90000"/>
              </a:lnSpc>
              <a:buFontTx/>
              <a:buNone/>
            </a:pPr>
            <a:r>
              <a:rPr lang="ja-JP" altLang="en-US" sz="2800" dirty="0"/>
              <a:t>　　龍谷大学 客員教授　　などの役割をいただいている。</a:t>
            </a:r>
            <a:endParaRPr lang="en-US" altLang="ja-JP" sz="2800" dirty="0"/>
          </a:p>
          <a:p>
            <a:pPr eaLnBrk="1" hangingPunct="1">
              <a:lnSpc>
                <a:spcPct val="90000"/>
              </a:lnSpc>
              <a:buFontTx/>
              <a:buNone/>
            </a:pPr>
            <a:r>
              <a:rPr lang="ja-JP" altLang="en-US" sz="2800" dirty="0"/>
              <a:t>　　社会福祉士でもある。また、ＮＨ</a:t>
            </a:r>
            <a:r>
              <a:rPr lang="en-US" altLang="ja-JP" sz="2800" dirty="0"/>
              <a:t>K </a:t>
            </a:r>
            <a:r>
              <a:rPr lang="ja-JP" altLang="en-US" sz="2800" dirty="0"/>
              <a:t>Ｅテレ 「バリバラ」の　　　ご意見番や研修会や講演会の講師等を務めさせていただいている。</a:t>
            </a:r>
          </a:p>
          <a:p>
            <a:pPr eaLnBrk="1" hangingPunct="1">
              <a:lnSpc>
                <a:spcPct val="90000"/>
              </a:lnSpc>
              <a:buFontTx/>
              <a:buNone/>
            </a:pPr>
            <a:r>
              <a:rPr lang="ja-JP" altLang="en-US" sz="2800" b="1" dirty="0">
                <a:solidFill>
                  <a:srgbClr val="FF0000"/>
                </a:solidFill>
              </a:rPr>
              <a:t>自分としては、ソーシャルワーカーだと思って働いている。</a:t>
            </a:r>
          </a:p>
        </p:txBody>
      </p:sp>
      <p:sp>
        <p:nvSpPr>
          <p:cNvPr id="12291" name="スライド番号プレースホルダー 1">
            <a:extLst>
              <a:ext uri="{FF2B5EF4-FFF2-40B4-BE49-F238E27FC236}">
                <a16:creationId xmlns:a16="http://schemas.microsoft.com/office/drawing/2014/main" id="{3AFE4AE3-21DC-79B1-DE07-E5370A086A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1511110-FC59-4657-A4CF-C71AFABDF150}" type="slidenum">
              <a:rPr lang="en-US" altLang="ja-JP" sz="1400">
                <a:latin typeface="Times New Roman" panose="02020603050405020304" pitchFamily="18" charset="0"/>
              </a:rPr>
              <a:pPr>
                <a:spcBef>
                  <a:spcPct val="0"/>
                </a:spcBef>
                <a:buFontTx/>
                <a:buNone/>
              </a:pPr>
              <a:t>7</a:t>
            </a:fld>
            <a:endParaRPr lang="en-US" altLang="ja-JP" sz="1400">
              <a:latin typeface="Times New Roman" panose="02020603050405020304" pitchFamily="18" charset="0"/>
            </a:endParaRPr>
          </a:p>
        </p:txBody>
      </p:sp>
      <p:sp>
        <p:nvSpPr>
          <p:cNvPr id="5" name="Rectangle 2">
            <a:extLst>
              <a:ext uri="{FF2B5EF4-FFF2-40B4-BE49-F238E27FC236}">
                <a16:creationId xmlns:a16="http://schemas.microsoft.com/office/drawing/2014/main" id="{9693C4CA-CC9B-E596-1B26-B57F3AB26E0A}"/>
              </a:ext>
            </a:extLst>
          </p:cNvPr>
          <p:cNvSpPr txBox="1">
            <a:spLocks noChangeArrowheads="1"/>
          </p:cNvSpPr>
          <p:nvPr/>
        </p:nvSpPr>
        <p:spPr bwMode="auto">
          <a:xfrm>
            <a:off x="395288" y="115888"/>
            <a:ext cx="8229600" cy="936625"/>
          </a:xfrm>
          <a:prstGeom prst="rect">
            <a:avLst/>
          </a:prstGeom>
          <a:noFill/>
          <a:ln>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defRPr/>
            </a:pPr>
            <a:r>
              <a:rPr lang="ja-JP" altLang="en-US" sz="5400" b="0" kern="0" dirty="0">
                <a:solidFill>
                  <a:srgbClr val="0066FF"/>
                </a:solidFill>
              </a:rPr>
              <a:t>私の職歴は・・・③</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6F5A1D5-2CC0-E392-AD8D-25F2F5AE6DC3}"/>
              </a:ext>
            </a:extLst>
          </p:cNvPr>
          <p:cNvSpPr>
            <a:spLocks noGrp="1" noChangeArrowheads="1"/>
          </p:cNvSpPr>
          <p:nvPr>
            <p:ph type="title"/>
          </p:nvPr>
        </p:nvSpPr>
        <p:spPr>
          <a:xfrm>
            <a:off x="496887" y="404813"/>
            <a:ext cx="8899649"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ja-JP" altLang="en-US" dirty="0">
                <a:solidFill>
                  <a:srgbClr val="0066FF"/>
                </a:solidFill>
                <a:latin typeface="HGP創英角ｺﾞｼｯｸUB" panose="020B0900000000000000" pitchFamily="50" charset="-128"/>
                <a:ea typeface="HGP創英角ｺﾞｼｯｸUB" panose="020B0900000000000000" pitchFamily="50" charset="-128"/>
              </a:rPr>
              <a:t>みんなでモチベーションをあげながら</a:t>
            </a:r>
            <a:br>
              <a:rPr lang="ja-JP" altLang="en-US" dirty="0">
                <a:solidFill>
                  <a:srgbClr val="0066FF"/>
                </a:solidFill>
                <a:latin typeface="HGP創英角ｺﾞｼｯｸUB" panose="020B0900000000000000" pitchFamily="50" charset="-128"/>
                <a:ea typeface="HGP創英角ｺﾞｼｯｸUB" panose="020B0900000000000000" pitchFamily="50" charset="-128"/>
              </a:rPr>
            </a:br>
            <a:r>
              <a:rPr lang="ja-JP" altLang="en-US" dirty="0">
                <a:solidFill>
                  <a:srgbClr val="0066FF"/>
                </a:solidFill>
                <a:latin typeface="HGP創英角ｺﾞｼｯｸUB" panose="020B0900000000000000" pitchFamily="50" charset="-128"/>
                <a:ea typeface="HGP創英角ｺﾞｼｯｸUB" panose="020B0900000000000000" pitchFamily="50" charset="-128"/>
              </a:rPr>
              <a:t>地域自立生活移行に取り組む</a:t>
            </a:r>
          </a:p>
        </p:txBody>
      </p:sp>
      <p:grpSp>
        <p:nvGrpSpPr>
          <p:cNvPr id="56323" name="Group 3">
            <a:extLst>
              <a:ext uri="{FF2B5EF4-FFF2-40B4-BE49-F238E27FC236}">
                <a16:creationId xmlns:a16="http://schemas.microsoft.com/office/drawing/2014/main" id="{CEED4675-7EF7-EBDB-B682-1AAB9E85E628}"/>
              </a:ext>
            </a:extLst>
          </p:cNvPr>
          <p:cNvGrpSpPr>
            <a:grpSpLocks/>
          </p:cNvGrpSpPr>
          <p:nvPr/>
        </p:nvGrpSpPr>
        <p:grpSpPr bwMode="auto">
          <a:xfrm>
            <a:off x="1547813" y="1844675"/>
            <a:ext cx="2374900" cy="1758950"/>
            <a:chOff x="996" y="1845"/>
            <a:chExt cx="1056" cy="810"/>
          </a:xfrm>
        </p:grpSpPr>
        <p:sp>
          <p:nvSpPr>
            <p:cNvPr id="56354" name="Oval 4">
              <a:extLst>
                <a:ext uri="{FF2B5EF4-FFF2-40B4-BE49-F238E27FC236}">
                  <a16:creationId xmlns:a16="http://schemas.microsoft.com/office/drawing/2014/main" id="{0296187B-97EE-41A8-257D-E1DC280402FC}"/>
                </a:ext>
              </a:extLst>
            </p:cNvPr>
            <p:cNvSpPr>
              <a:spLocks noChangeArrowheads="1"/>
            </p:cNvSpPr>
            <p:nvPr/>
          </p:nvSpPr>
          <p:spPr bwMode="auto">
            <a:xfrm>
              <a:off x="996" y="1845"/>
              <a:ext cx="1056" cy="810"/>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6355" name="Oval 5">
              <a:extLst>
                <a:ext uri="{FF2B5EF4-FFF2-40B4-BE49-F238E27FC236}">
                  <a16:creationId xmlns:a16="http://schemas.microsoft.com/office/drawing/2014/main" id="{481A178D-7574-0F25-0C03-C8241863A31A}"/>
                </a:ext>
              </a:extLst>
            </p:cNvPr>
            <p:cNvSpPr>
              <a:spLocks noChangeArrowheads="1"/>
            </p:cNvSpPr>
            <p:nvPr/>
          </p:nvSpPr>
          <p:spPr bwMode="auto">
            <a:xfrm>
              <a:off x="996" y="1845"/>
              <a:ext cx="1056" cy="810"/>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grpSp>
      <p:sp>
        <p:nvSpPr>
          <p:cNvPr id="56324" name="Rectangle 6">
            <a:extLst>
              <a:ext uri="{FF2B5EF4-FFF2-40B4-BE49-F238E27FC236}">
                <a16:creationId xmlns:a16="http://schemas.microsoft.com/office/drawing/2014/main" id="{5266406C-035A-6E67-602F-4CB635C56E4A}"/>
              </a:ext>
            </a:extLst>
          </p:cNvPr>
          <p:cNvSpPr>
            <a:spLocks noChangeArrowheads="1"/>
          </p:cNvSpPr>
          <p:nvPr/>
        </p:nvSpPr>
        <p:spPr bwMode="auto">
          <a:xfrm>
            <a:off x="2268538" y="2420938"/>
            <a:ext cx="781050" cy="427037"/>
          </a:xfrm>
          <a:prstGeom prst="rect">
            <a:avLst/>
          </a:prstGeom>
          <a:noFill/>
          <a:ln>
            <a:noFill/>
          </a:ln>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0">
                <a:solidFill>
                  <a:srgbClr val="6600FF"/>
                </a:solidFill>
                <a:latin typeface="ＭＳ Ｐゴシック" panose="020B0600070205080204" pitchFamily="50" charset="-128"/>
              </a:rPr>
              <a:t>家族</a:t>
            </a:r>
            <a:endParaRPr lang="ja-JP" altLang="en-US" sz="2400" b="0">
              <a:solidFill>
                <a:srgbClr val="6600FF"/>
              </a:solidFill>
              <a:latin typeface="Times New Roman" panose="02020603050405020304" pitchFamily="18" charset="0"/>
            </a:endParaRPr>
          </a:p>
        </p:txBody>
      </p:sp>
      <p:grpSp>
        <p:nvGrpSpPr>
          <p:cNvPr id="56325" name="Group 7">
            <a:extLst>
              <a:ext uri="{FF2B5EF4-FFF2-40B4-BE49-F238E27FC236}">
                <a16:creationId xmlns:a16="http://schemas.microsoft.com/office/drawing/2014/main" id="{48568A47-6F19-03EC-CABC-69B996BA519E}"/>
              </a:ext>
            </a:extLst>
          </p:cNvPr>
          <p:cNvGrpSpPr>
            <a:grpSpLocks/>
          </p:cNvGrpSpPr>
          <p:nvPr/>
        </p:nvGrpSpPr>
        <p:grpSpPr bwMode="auto">
          <a:xfrm>
            <a:off x="1619250" y="3141663"/>
            <a:ext cx="2447925" cy="2268537"/>
            <a:chOff x="1626" y="1827"/>
            <a:chExt cx="1218" cy="1146"/>
          </a:xfrm>
        </p:grpSpPr>
        <p:sp>
          <p:nvSpPr>
            <p:cNvPr id="56352" name="Oval 8">
              <a:extLst>
                <a:ext uri="{FF2B5EF4-FFF2-40B4-BE49-F238E27FC236}">
                  <a16:creationId xmlns:a16="http://schemas.microsoft.com/office/drawing/2014/main" id="{C95F7D4C-2DD2-EF68-EC71-5834A91D6FEA}"/>
                </a:ext>
              </a:extLst>
            </p:cNvPr>
            <p:cNvSpPr>
              <a:spLocks noChangeArrowheads="1"/>
            </p:cNvSpPr>
            <p:nvPr/>
          </p:nvSpPr>
          <p:spPr bwMode="auto">
            <a:xfrm>
              <a:off x="1626" y="1827"/>
              <a:ext cx="1218" cy="1146"/>
            </a:xfrm>
            <a:prstGeom prst="ellipse">
              <a:avLst/>
            </a:prstGeom>
            <a:noFill/>
            <a:ln w="28575">
              <a:solidFill>
                <a:srgbClr val="CC3300"/>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6353" name="Oval 9">
              <a:extLst>
                <a:ext uri="{FF2B5EF4-FFF2-40B4-BE49-F238E27FC236}">
                  <a16:creationId xmlns:a16="http://schemas.microsoft.com/office/drawing/2014/main" id="{AB7A278E-1B59-6EB6-0D9E-CA00259F52B6}"/>
                </a:ext>
              </a:extLst>
            </p:cNvPr>
            <p:cNvSpPr>
              <a:spLocks noChangeArrowheads="1"/>
            </p:cNvSpPr>
            <p:nvPr/>
          </p:nvSpPr>
          <p:spPr bwMode="auto">
            <a:xfrm>
              <a:off x="1626" y="1827"/>
              <a:ext cx="1218" cy="1146"/>
            </a:xfrm>
            <a:prstGeom prst="ellipse">
              <a:avLst/>
            </a:prstGeom>
            <a:noFill/>
            <a:ln w="28575">
              <a:solidFill>
                <a:srgbClr val="CC3300"/>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grpSp>
      <p:grpSp>
        <p:nvGrpSpPr>
          <p:cNvPr id="56326" name="Group 10">
            <a:extLst>
              <a:ext uri="{FF2B5EF4-FFF2-40B4-BE49-F238E27FC236}">
                <a16:creationId xmlns:a16="http://schemas.microsoft.com/office/drawing/2014/main" id="{323DDD54-A889-CB91-98EB-C78074CF36CC}"/>
              </a:ext>
            </a:extLst>
          </p:cNvPr>
          <p:cNvGrpSpPr>
            <a:grpSpLocks/>
          </p:cNvGrpSpPr>
          <p:nvPr/>
        </p:nvGrpSpPr>
        <p:grpSpPr bwMode="auto">
          <a:xfrm>
            <a:off x="3419475" y="2636838"/>
            <a:ext cx="1944688" cy="1871662"/>
            <a:chOff x="2490" y="1869"/>
            <a:chExt cx="876" cy="852"/>
          </a:xfrm>
        </p:grpSpPr>
        <p:sp>
          <p:nvSpPr>
            <p:cNvPr id="56350" name="Oval 11">
              <a:extLst>
                <a:ext uri="{FF2B5EF4-FFF2-40B4-BE49-F238E27FC236}">
                  <a16:creationId xmlns:a16="http://schemas.microsoft.com/office/drawing/2014/main" id="{7B46CCEC-6AB5-B806-EAE6-9E80D2A1383F}"/>
                </a:ext>
              </a:extLst>
            </p:cNvPr>
            <p:cNvSpPr>
              <a:spLocks noChangeArrowheads="1"/>
            </p:cNvSpPr>
            <p:nvPr/>
          </p:nvSpPr>
          <p:spPr bwMode="auto">
            <a:xfrm>
              <a:off x="2490" y="1869"/>
              <a:ext cx="876" cy="852"/>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6351" name="Oval 12">
              <a:extLst>
                <a:ext uri="{FF2B5EF4-FFF2-40B4-BE49-F238E27FC236}">
                  <a16:creationId xmlns:a16="http://schemas.microsoft.com/office/drawing/2014/main" id="{7E47D794-F358-1029-8E9D-7370FA588F4C}"/>
                </a:ext>
              </a:extLst>
            </p:cNvPr>
            <p:cNvSpPr>
              <a:spLocks noChangeArrowheads="1"/>
            </p:cNvSpPr>
            <p:nvPr/>
          </p:nvSpPr>
          <p:spPr bwMode="auto">
            <a:xfrm>
              <a:off x="2490" y="1869"/>
              <a:ext cx="876" cy="852"/>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grpSp>
      <p:sp>
        <p:nvSpPr>
          <p:cNvPr id="56327" name="Rectangle 13">
            <a:extLst>
              <a:ext uri="{FF2B5EF4-FFF2-40B4-BE49-F238E27FC236}">
                <a16:creationId xmlns:a16="http://schemas.microsoft.com/office/drawing/2014/main" id="{82C9551F-F560-5783-61D3-166B7A98503F}"/>
              </a:ext>
            </a:extLst>
          </p:cNvPr>
          <p:cNvSpPr>
            <a:spLocks noChangeArrowheads="1"/>
          </p:cNvSpPr>
          <p:nvPr/>
        </p:nvSpPr>
        <p:spPr bwMode="auto">
          <a:xfrm>
            <a:off x="4284663" y="3357563"/>
            <a:ext cx="711200" cy="4270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0">
                <a:solidFill>
                  <a:srgbClr val="6600FF"/>
                </a:solidFill>
                <a:latin typeface="ＭＳ Ｐゴシック" panose="020B0600070205080204" pitchFamily="50" charset="-128"/>
              </a:rPr>
              <a:t>施設</a:t>
            </a:r>
            <a:endParaRPr lang="ja-JP" altLang="en-US" sz="2400" b="0">
              <a:solidFill>
                <a:srgbClr val="6600FF"/>
              </a:solidFill>
              <a:latin typeface="Times New Roman" panose="02020603050405020304" pitchFamily="18" charset="0"/>
            </a:endParaRPr>
          </a:p>
        </p:txBody>
      </p:sp>
      <p:grpSp>
        <p:nvGrpSpPr>
          <p:cNvPr id="56328" name="Group 14">
            <a:extLst>
              <a:ext uri="{FF2B5EF4-FFF2-40B4-BE49-F238E27FC236}">
                <a16:creationId xmlns:a16="http://schemas.microsoft.com/office/drawing/2014/main" id="{D57CFAC5-51E4-32D2-06FF-87091CAB6708}"/>
              </a:ext>
            </a:extLst>
          </p:cNvPr>
          <p:cNvGrpSpPr>
            <a:grpSpLocks/>
          </p:cNvGrpSpPr>
          <p:nvPr/>
        </p:nvGrpSpPr>
        <p:grpSpPr bwMode="auto">
          <a:xfrm>
            <a:off x="179388" y="2708275"/>
            <a:ext cx="2016125" cy="2376488"/>
            <a:chOff x="1044" y="2463"/>
            <a:chExt cx="1002" cy="918"/>
          </a:xfrm>
        </p:grpSpPr>
        <p:sp>
          <p:nvSpPr>
            <p:cNvPr id="56348" name="Oval 15">
              <a:extLst>
                <a:ext uri="{FF2B5EF4-FFF2-40B4-BE49-F238E27FC236}">
                  <a16:creationId xmlns:a16="http://schemas.microsoft.com/office/drawing/2014/main" id="{19845002-CE1F-5928-789F-938F8E1BD92E}"/>
                </a:ext>
              </a:extLst>
            </p:cNvPr>
            <p:cNvSpPr>
              <a:spLocks noChangeArrowheads="1"/>
            </p:cNvSpPr>
            <p:nvPr/>
          </p:nvSpPr>
          <p:spPr bwMode="auto">
            <a:xfrm>
              <a:off x="1044" y="2463"/>
              <a:ext cx="1002" cy="918"/>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6349" name="Oval 16">
              <a:extLst>
                <a:ext uri="{FF2B5EF4-FFF2-40B4-BE49-F238E27FC236}">
                  <a16:creationId xmlns:a16="http://schemas.microsoft.com/office/drawing/2014/main" id="{38A97483-398B-6890-6AA7-4CA1EB8D235A}"/>
                </a:ext>
              </a:extLst>
            </p:cNvPr>
            <p:cNvSpPr>
              <a:spLocks noChangeArrowheads="1"/>
            </p:cNvSpPr>
            <p:nvPr/>
          </p:nvSpPr>
          <p:spPr bwMode="auto">
            <a:xfrm>
              <a:off x="1044" y="2463"/>
              <a:ext cx="1002" cy="918"/>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grpSp>
      <p:sp>
        <p:nvSpPr>
          <p:cNvPr id="56329" name="Rectangle 17">
            <a:extLst>
              <a:ext uri="{FF2B5EF4-FFF2-40B4-BE49-F238E27FC236}">
                <a16:creationId xmlns:a16="http://schemas.microsoft.com/office/drawing/2014/main" id="{6B1DA2BF-D075-6734-B98A-0E84C02FA2B6}"/>
              </a:ext>
            </a:extLst>
          </p:cNvPr>
          <p:cNvSpPr>
            <a:spLocks noChangeArrowheads="1"/>
          </p:cNvSpPr>
          <p:nvPr/>
        </p:nvSpPr>
        <p:spPr bwMode="auto">
          <a:xfrm>
            <a:off x="684213" y="3933825"/>
            <a:ext cx="711200" cy="42703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0">
                <a:solidFill>
                  <a:srgbClr val="6600FF"/>
                </a:solidFill>
                <a:latin typeface="ＭＳ Ｐゴシック" panose="020B0600070205080204" pitchFamily="50" charset="-128"/>
              </a:rPr>
              <a:t>行政</a:t>
            </a:r>
            <a:endParaRPr lang="ja-JP" altLang="en-US" sz="2400" b="0">
              <a:solidFill>
                <a:srgbClr val="6600FF"/>
              </a:solidFill>
              <a:latin typeface="Times New Roman" panose="02020603050405020304" pitchFamily="18" charset="0"/>
            </a:endParaRPr>
          </a:p>
        </p:txBody>
      </p:sp>
      <p:grpSp>
        <p:nvGrpSpPr>
          <p:cNvPr id="56330" name="Group 18">
            <a:extLst>
              <a:ext uri="{FF2B5EF4-FFF2-40B4-BE49-F238E27FC236}">
                <a16:creationId xmlns:a16="http://schemas.microsoft.com/office/drawing/2014/main" id="{7AB29CE6-5FA4-B8D8-7C61-82BA13DA0BCB}"/>
              </a:ext>
            </a:extLst>
          </p:cNvPr>
          <p:cNvGrpSpPr>
            <a:grpSpLocks/>
          </p:cNvGrpSpPr>
          <p:nvPr/>
        </p:nvGrpSpPr>
        <p:grpSpPr bwMode="auto">
          <a:xfrm>
            <a:off x="1042988" y="4652963"/>
            <a:ext cx="2303462" cy="1897062"/>
            <a:chOff x="1794" y="2583"/>
            <a:chExt cx="960" cy="906"/>
          </a:xfrm>
        </p:grpSpPr>
        <p:sp>
          <p:nvSpPr>
            <p:cNvPr id="56346" name="Oval 19">
              <a:extLst>
                <a:ext uri="{FF2B5EF4-FFF2-40B4-BE49-F238E27FC236}">
                  <a16:creationId xmlns:a16="http://schemas.microsoft.com/office/drawing/2014/main" id="{634649EE-603E-75D7-CFF9-43FC3E27D035}"/>
                </a:ext>
              </a:extLst>
            </p:cNvPr>
            <p:cNvSpPr>
              <a:spLocks noChangeArrowheads="1"/>
            </p:cNvSpPr>
            <p:nvPr/>
          </p:nvSpPr>
          <p:spPr bwMode="auto">
            <a:xfrm>
              <a:off x="1794" y="2583"/>
              <a:ext cx="960" cy="906"/>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6347" name="Oval 20">
              <a:extLst>
                <a:ext uri="{FF2B5EF4-FFF2-40B4-BE49-F238E27FC236}">
                  <a16:creationId xmlns:a16="http://schemas.microsoft.com/office/drawing/2014/main" id="{1D420346-94D4-33E9-5585-7E1273671BEA}"/>
                </a:ext>
              </a:extLst>
            </p:cNvPr>
            <p:cNvSpPr>
              <a:spLocks noChangeArrowheads="1"/>
            </p:cNvSpPr>
            <p:nvPr/>
          </p:nvSpPr>
          <p:spPr bwMode="auto">
            <a:xfrm>
              <a:off x="1794" y="2583"/>
              <a:ext cx="960" cy="906"/>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grpSp>
      <p:sp>
        <p:nvSpPr>
          <p:cNvPr id="56331" name="Rectangle 21">
            <a:extLst>
              <a:ext uri="{FF2B5EF4-FFF2-40B4-BE49-F238E27FC236}">
                <a16:creationId xmlns:a16="http://schemas.microsoft.com/office/drawing/2014/main" id="{B971EE8B-50AB-EFCD-FC49-8C28D8BE6CCB}"/>
              </a:ext>
            </a:extLst>
          </p:cNvPr>
          <p:cNvSpPr>
            <a:spLocks noChangeArrowheads="1"/>
          </p:cNvSpPr>
          <p:nvPr/>
        </p:nvSpPr>
        <p:spPr bwMode="auto">
          <a:xfrm>
            <a:off x="1043608" y="5405735"/>
            <a:ext cx="2133600" cy="615553"/>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857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0" dirty="0">
                <a:solidFill>
                  <a:srgbClr val="9900FF"/>
                </a:solidFill>
                <a:latin typeface="ＭＳ Ｐゴシック" panose="020B0600070205080204" pitchFamily="50" charset="-128"/>
              </a:rPr>
              <a:t>　相談支援専門員</a:t>
            </a:r>
            <a:endParaRPr lang="ja-JP" altLang="en-US" sz="2000" b="0" dirty="0">
              <a:solidFill>
                <a:srgbClr val="6600FF"/>
              </a:solidFill>
              <a:latin typeface="ＭＳ Ｐゴシック" panose="020B0600070205080204" pitchFamily="50" charset="-128"/>
            </a:endParaRPr>
          </a:p>
          <a:p>
            <a:pPr eaLnBrk="1" hangingPunct="1">
              <a:spcBef>
                <a:spcPct val="0"/>
              </a:spcBef>
              <a:buFontTx/>
              <a:buNone/>
            </a:pPr>
            <a:r>
              <a:rPr lang="ja-JP" altLang="en-US" sz="2000" b="0" dirty="0">
                <a:solidFill>
                  <a:srgbClr val="6600FF"/>
                </a:solidFill>
                <a:latin typeface="ＭＳ Ｐゴシック" panose="020B0600070205080204" pitchFamily="50" charset="-128"/>
              </a:rPr>
              <a:t>　　ピアサポーター</a:t>
            </a:r>
            <a:endParaRPr lang="ja-JP" altLang="en-US" sz="2000" b="0" dirty="0">
              <a:solidFill>
                <a:srgbClr val="6600FF"/>
              </a:solidFill>
              <a:latin typeface="Times New Roman" panose="02020603050405020304" pitchFamily="18" charset="0"/>
            </a:endParaRPr>
          </a:p>
        </p:txBody>
      </p:sp>
      <p:sp>
        <p:nvSpPr>
          <p:cNvPr id="56332" name="Rectangle 22">
            <a:extLst>
              <a:ext uri="{FF2B5EF4-FFF2-40B4-BE49-F238E27FC236}">
                <a16:creationId xmlns:a16="http://schemas.microsoft.com/office/drawing/2014/main" id="{2ACB0497-0B8B-7CB4-08CF-D8D820AF9F91}"/>
              </a:ext>
            </a:extLst>
          </p:cNvPr>
          <p:cNvSpPr>
            <a:spLocks noChangeArrowheads="1"/>
          </p:cNvSpPr>
          <p:nvPr/>
        </p:nvSpPr>
        <p:spPr bwMode="auto">
          <a:xfrm>
            <a:off x="2811463" y="5356225"/>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0">
              <a:solidFill>
                <a:srgbClr val="6600FF"/>
              </a:solidFill>
              <a:latin typeface="Times New Roman" panose="02020603050405020304" pitchFamily="18" charset="0"/>
            </a:endParaRPr>
          </a:p>
        </p:txBody>
      </p:sp>
      <p:sp>
        <p:nvSpPr>
          <p:cNvPr id="56333" name="Rectangle 23">
            <a:extLst>
              <a:ext uri="{FF2B5EF4-FFF2-40B4-BE49-F238E27FC236}">
                <a16:creationId xmlns:a16="http://schemas.microsoft.com/office/drawing/2014/main" id="{FC965CBD-1AAC-CD1E-3727-24BEEA910FEE}"/>
              </a:ext>
            </a:extLst>
          </p:cNvPr>
          <p:cNvSpPr>
            <a:spLocks noChangeArrowheads="1"/>
          </p:cNvSpPr>
          <p:nvPr/>
        </p:nvSpPr>
        <p:spPr bwMode="auto">
          <a:xfrm>
            <a:off x="2811463" y="5356225"/>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0">
              <a:solidFill>
                <a:srgbClr val="6600FF"/>
              </a:solidFill>
              <a:latin typeface="Times New Roman" panose="02020603050405020304" pitchFamily="18" charset="0"/>
            </a:endParaRPr>
          </a:p>
        </p:txBody>
      </p:sp>
      <p:grpSp>
        <p:nvGrpSpPr>
          <p:cNvPr id="56334" name="Group 24">
            <a:extLst>
              <a:ext uri="{FF2B5EF4-FFF2-40B4-BE49-F238E27FC236}">
                <a16:creationId xmlns:a16="http://schemas.microsoft.com/office/drawing/2014/main" id="{F4ED43DC-6EF2-E41B-8B4E-3EF15AB1B73C}"/>
              </a:ext>
            </a:extLst>
          </p:cNvPr>
          <p:cNvGrpSpPr>
            <a:grpSpLocks/>
          </p:cNvGrpSpPr>
          <p:nvPr/>
        </p:nvGrpSpPr>
        <p:grpSpPr bwMode="auto">
          <a:xfrm>
            <a:off x="3203575" y="4221163"/>
            <a:ext cx="1879600" cy="2087562"/>
            <a:chOff x="2520" y="2505"/>
            <a:chExt cx="882" cy="900"/>
          </a:xfrm>
        </p:grpSpPr>
        <p:sp>
          <p:nvSpPr>
            <p:cNvPr id="56344" name="Oval 25">
              <a:extLst>
                <a:ext uri="{FF2B5EF4-FFF2-40B4-BE49-F238E27FC236}">
                  <a16:creationId xmlns:a16="http://schemas.microsoft.com/office/drawing/2014/main" id="{A93B7845-475C-D614-7823-2F9CB5F7D7A3}"/>
                </a:ext>
              </a:extLst>
            </p:cNvPr>
            <p:cNvSpPr>
              <a:spLocks noChangeArrowheads="1"/>
            </p:cNvSpPr>
            <p:nvPr/>
          </p:nvSpPr>
          <p:spPr bwMode="auto">
            <a:xfrm>
              <a:off x="2520" y="2505"/>
              <a:ext cx="882" cy="900"/>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6345" name="Oval 26">
              <a:extLst>
                <a:ext uri="{FF2B5EF4-FFF2-40B4-BE49-F238E27FC236}">
                  <a16:creationId xmlns:a16="http://schemas.microsoft.com/office/drawing/2014/main" id="{EB1A644A-74BF-4C98-2E05-6FDE9FD493CC}"/>
                </a:ext>
              </a:extLst>
            </p:cNvPr>
            <p:cNvSpPr>
              <a:spLocks noChangeArrowheads="1"/>
            </p:cNvSpPr>
            <p:nvPr/>
          </p:nvSpPr>
          <p:spPr bwMode="auto">
            <a:xfrm>
              <a:off x="2520" y="2505"/>
              <a:ext cx="882" cy="900"/>
            </a:xfrm>
            <a:prstGeom prst="ellipse">
              <a:avLst/>
            </a:prstGeom>
            <a:noFill/>
            <a:ln w="28575">
              <a:solidFill>
                <a:srgbClr val="0066FF"/>
              </a:solidFill>
              <a:round/>
              <a:headEnd/>
              <a:tailEnd/>
            </a:ln>
            <a:extLst>
              <a:ext uri="{909E8E84-426E-40DD-AFC4-6F175D3DCCD1}">
                <a14:hiddenFill xmlns:a14="http://schemas.microsoft.com/office/drawing/2010/main">
                  <a:solidFill>
                    <a:schemeClr val="folHlink"/>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grpSp>
      <p:sp>
        <p:nvSpPr>
          <p:cNvPr id="56335" name="Rectangle 27">
            <a:extLst>
              <a:ext uri="{FF2B5EF4-FFF2-40B4-BE49-F238E27FC236}">
                <a16:creationId xmlns:a16="http://schemas.microsoft.com/office/drawing/2014/main" id="{8B490213-4DD7-824B-3533-BECA8FE12B5E}"/>
              </a:ext>
            </a:extLst>
          </p:cNvPr>
          <p:cNvSpPr>
            <a:spLocks noChangeArrowheads="1"/>
          </p:cNvSpPr>
          <p:nvPr/>
        </p:nvSpPr>
        <p:spPr bwMode="auto">
          <a:xfrm>
            <a:off x="3924300" y="5300663"/>
            <a:ext cx="839788" cy="4270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0">
                <a:solidFill>
                  <a:srgbClr val="6600FF"/>
                </a:solidFill>
                <a:latin typeface="ＭＳ Ｐゴシック" panose="020B0600070205080204" pitchFamily="50" charset="-128"/>
              </a:rPr>
              <a:t>仲間</a:t>
            </a:r>
            <a:endParaRPr lang="ja-JP" altLang="en-US" sz="2400" b="0">
              <a:solidFill>
                <a:srgbClr val="6600FF"/>
              </a:solidFill>
              <a:latin typeface="Times New Roman" panose="02020603050405020304" pitchFamily="18" charset="0"/>
            </a:endParaRPr>
          </a:p>
        </p:txBody>
      </p:sp>
      <p:sp>
        <p:nvSpPr>
          <p:cNvPr id="56336" name="Freeform 28">
            <a:extLst>
              <a:ext uri="{FF2B5EF4-FFF2-40B4-BE49-F238E27FC236}">
                <a16:creationId xmlns:a16="http://schemas.microsoft.com/office/drawing/2014/main" id="{27FB1645-44E2-1D92-3E0B-5FAFCE5C92C2}"/>
              </a:ext>
            </a:extLst>
          </p:cNvPr>
          <p:cNvSpPr>
            <a:spLocks/>
          </p:cNvSpPr>
          <p:nvPr/>
        </p:nvSpPr>
        <p:spPr bwMode="auto">
          <a:xfrm>
            <a:off x="5508625" y="3573463"/>
            <a:ext cx="1800225" cy="1223962"/>
          </a:xfrm>
          <a:custGeom>
            <a:avLst/>
            <a:gdLst>
              <a:gd name="T0" fmla="*/ 2147483646 w 618"/>
              <a:gd name="T1" fmla="*/ 0 h 558"/>
              <a:gd name="T2" fmla="*/ 2147483646 w 618"/>
              <a:gd name="T3" fmla="*/ 2147483646 h 558"/>
              <a:gd name="T4" fmla="*/ 0 w 618"/>
              <a:gd name="T5" fmla="*/ 2147483646 h 558"/>
              <a:gd name="T6" fmla="*/ 0 w 618"/>
              <a:gd name="T7" fmla="*/ 2147483646 h 558"/>
              <a:gd name="T8" fmla="*/ 2147483646 w 618"/>
              <a:gd name="T9" fmla="*/ 2147483646 h 558"/>
              <a:gd name="T10" fmla="*/ 2147483646 w 618"/>
              <a:gd name="T11" fmla="*/ 2147483646 h 558"/>
              <a:gd name="T12" fmla="*/ 2147483646 w 618"/>
              <a:gd name="T13" fmla="*/ 2147483646 h 558"/>
              <a:gd name="T14" fmla="*/ 2147483646 w 618"/>
              <a:gd name="T15" fmla="*/ 0 h 5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8" h="558">
                <a:moveTo>
                  <a:pt x="464" y="0"/>
                </a:moveTo>
                <a:lnTo>
                  <a:pt x="464" y="139"/>
                </a:lnTo>
                <a:lnTo>
                  <a:pt x="0" y="139"/>
                </a:lnTo>
                <a:lnTo>
                  <a:pt x="0" y="418"/>
                </a:lnTo>
                <a:lnTo>
                  <a:pt x="464" y="418"/>
                </a:lnTo>
                <a:lnTo>
                  <a:pt x="464" y="558"/>
                </a:lnTo>
                <a:lnTo>
                  <a:pt x="618" y="279"/>
                </a:lnTo>
                <a:lnTo>
                  <a:pt x="464" y="0"/>
                </a:lnTo>
                <a:close/>
              </a:path>
            </a:pathLst>
          </a:custGeom>
          <a:noFill/>
          <a:ln w="38100" cap="rnd">
            <a:solidFill>
              <a:srgbClr val="00CC00"/>
            </a:solidFill>
            <a:prstDash val="solid"/>
            <a:round/>
            <a:headEnd/>
            <a:tailEnd/>
          </a:ln>
          <a:extLst>
            <a:ext uri="{909E8E84-426E-40DD-AFC4-6F175D3DCCD1}">
              <a14:hiddenFill xmlns:a14="http://schemas.microsoft.com/office/drawing/2010/main">
                <a:solidFill>
                  <a:schemeClr val="accent2"/>
                </a:solidFill>
              </a14:hiddenFill>
            </a:ext>
          </a:extLst>
        </p:spPr>
        <p:txBody>
          <a:bodyPr/>
          <a:lstStyle/>
          <a:p>
            <a:endParaRPr lang="ja-JP" altLang="en-US"/>
          </a:p>
        </p:txBody>
      </p:sp>
      <p:sp>
        <p:nvSpPr>
          <p:cNvPr id="56337" name="Rectangle 29">
            <a:extLst>
              <a:ext uri="{FF2B5EF4-FFF2-40B4-BE49-F238E27FC236}">
                <a16:creationId xmlns:a16="http://schemas.microsoft.com/office/drawing/2014/main" id="{70750E7E-B2B1-AEBE-6B65-1C8CB99F5144}"/>
              </a:ext>
            </a:extLst>
          </p:cNvPr>
          <p:cNvSpPr>
            <a:spLocks noChangeArrowheads="1"/>
          </p:cNvSpPr>
          <p:nvPr/>
        </p:nvSpPr>
        <p:spPr bwMode="auto">
          <a:xfrm>
            <a:off x="5724525" y="3933825"/>
            <a:ext cx="1008063" cy="4921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a:solidFill>
                  <a:srgbClr val="0066FF"/>
                </a:solidFill>
                <a:latin typeface="ＭＳ Ｐゴシック" panose="020B0600070205080204" pitchFamily="50" charset="-128"/>
              </a:rPr>
              <a:t>移行</a:t>
            </a:r>
            <a:endParaRPr lang="ja-JP" altLang="en-US">
              <a:solidFill>
                <a:srgbClr val="0066FF"/>
              </a:solidFill>
              <a:latin typeface="Times New Roman" panose="02020603050405020304" pitchFamily="18" charset="0"/>
            </a:endParaRPr>
          </a:p>
        </p:txBody>
      </p:sp>
      <p:grpSp>
        <p:nvGrpSpPr>
          <p:cNvPr id="56338" name="Group 30">
            <a:extLst>
              <a:ext uri="{FF2B5EF4-FFF2-40B4-BE49-F238E27FC236}">
                <a16:creationId xmlns:a16="http://schemas.microsoft.com/office/drawing/2014/main" id="{2B0A9AFB-4E74-BC1E-56D9-8586AF7E8D7E}"/>
              </a:ext>
            </a:extLst>
          </p:cNvPr>
          <p:cNvGrpSpPr>
            <a:grpSpLocks/>
          </p:cNvGrpSpPr>
          <p:nvPr/>
        </p:nvGrpSpPr>
        <p:grpSpPr bwMode="auto">
          <a:xfrm>
            <a:off x="7451725" y="2276475"/>
            <a:ext cx="936625" cy="3616325"/>
            <a:chOff x="4254" y="1545"/>
            <a:chExt cx="444" cy="2094"/>
          </a:xfrm>
        </p:grpSpPr>
        <p:sp>
          <p:nvSpPr>
            <p:cNvPr id="56342" name="Freeform 31">
              <a:extLst>
                <a:ext uri="{FF2B5EF4-FFF2-40B4-BE49-F238E27FC236}">
                  <a16:creationId xmlns:a16="http://schemas.microsoft.com/office/drawing/2014/main" id="{D571E81B-A2B3-F89F-E010-0288714C3D53}"/>
                </a:ext>
              </a:extLst>
            </p:cNvPr>
            <p:cNvSpPr>
              <a:spLocks/>
            </p:cNvSpPr>
            <p:nvPr/>
          </p:nvSpPr>
          <p:spPr bwMode="auto">
            <a:xfrm>
              <a:off x="4254" y="1545"/>
              <a:ext cx="444" cy="2094"/>
            </a:xfrm>
            <a:custGeom>
              <a:avLst/>
              <a:gdLst>
                <a:gd name="T0" fmla="*/ 0 w 1184"/>
                <a:gd name="T1" fmla="*/ 0 h 5584"/>
                <a:gd name="T2" fmla="*/ 0 w 1184"/>
                <a:gd name="T3" fmla="*/ 0 h 5584"/>
                <a:gd name="T4" fmla="*/ 0 w 1184"/>
                <a:gd name="T5" fmla="*/ 0 h 5584"/>
                <a:gd name="T6" fmla="*/ 0 w 1184"/>
                <a:gd name="T7" fmla="*/ 0 h 5584"/>
                <a:gd name="T8" fmla="*/ 0 w 1184"/>
                <a:gd name="T9" fmla="*/ 0 h 5584"/>
                <a:gd name="T10" fmla="*/ 0 w 1184"/>
                <a:gd name="T11" fmla="*/ 0 h 5584"/>
                <a:gd name="T12" fmla="*/ 0 w 1184"/>
                <a:gd name="T13" fmla="*/ 0 h 5584"/>
                <a:gd name="T14" fmla="*/ 0 w 1184"/>
                <a:gd name="T15" fmla="*/ 0 h 5584"/>
                <a:gd name="T16" fmla="*/ 0 w 1184"/>
                <a:gd name="T17" fmla="*/ 0 h 5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4" h="5584">
                  <a:moveTo>
                    <a:pt x="198" y="0"/>
                  </a:moveTo>
                  <a:cubicBezTo>
                    <a:pt x="89" y="0"/>
                    <a:pt x="0" y="89"/>
                    <a:pt x="0" y="198"/>
                  </a:cubicBezTo>
                  <a:lnTo>
                    <a:pt x="0" y="5387"/>
                  </a:lnTo>
                  <a:cubicBezTo>
                    <a:pt x="0" y="5496"/>
                    <a:pt x="89" y="5584"/>
                    <a:pt x="198" y="5584"/>
                  </a:cubicBezTo>
                  <a:lnTo>
                    <a:pt x="987" y="5584"/>
                  </a:lnTo>
                  <a:cubicBezTo>
                    <a:pt x="1096" y="5584"/>
                    <a:pt x="1184" y="5496"/>
                    <a:pt x="1184" y="5387"/>
                  </a:cubicBezTo>
                  <a:lnTo>
                    <a:pt x="1184" y="198"/>
                  </a:lnTo>
                  <a:cubicBezTo>
                    <a:pt x="1184" y="89"/>
                    <a:pt x="1096" y="0"/>
                    <a:pt x="987" y="0"/>
                  </a:cubicBezTo>
                  <a:lnTo>
                    <a:pt x="198" y="0"/>
                  </a:lnTo>
                  <a:close/>
                </a:path>
              </a:pathLst>
            </a:custGeom>
            <a:noFill/>
            <a:ln w="57150" cap="flat">
              <a:solidFill>
                <a:srgbClr val="CC3300"/>
              </a:solidFill>
              <a:prstDash val="sysDot"/>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a:p>
          </p:txBody>
        </p:sp>
        <p:sp>
          <p:nvSpPr>
            <p:cNvPr id="56343" name="Freeform 32">
              <a:extLst>
                <a:ext uri="{FF2B5EF4-FFF2-40B4-BE49-F238E27FC236}">
                  <a16:creationId xmlns:a16="http://schemas.microsoft.com/office/drawing/2014/main" id="{513CE02C-FF97-9E44-A9DE-02FE6C683286}"/>
                </a:ext>
              </a:extLst>
            </p:cNvPr>
            <p:cNvSpPr>
              <a:spLocks/>
            </p:cNvSpPr>
            <p:nvPr/>
          </p:nvSpPr>
          <p:spPr bwMode="auto">
            <a:xfrm>
              <a:off x="4254" y="1545"/>
              <a:ext cx="444" cy="2094"/>
            </a:xfrm>
            <a:custGeom>
              <a:avLst/>
              <a:gdLst>
                <a:gd name="T0" fmla="*/ 0 w 1184"/>
                <a:gd name="T1" fmla="*/ 0 h 5584"/>
                <a:gd name="T2" fmla="*/ 0 w 1184"/>
                <a:gd name="T3" fmla="*/ 0 h 5584"/>
                <a:gd name="T4" fmla="*/ 0 w 1184"/>
                <a:gd name="T5" fmla="*/ 0 h 5584"/>
                <a:gd name="T6" fmla="*/ 0 w 1184"/>
                <a:gd name="T7" fmla="*/ 0 h 5584"/>
                <a:gd name="T8" fmla="*/ 0 w 1184"/>
                <a:gd name="T9" fmla="*/ 0 h 5584"/>
                <a:gd name="T10" fmla="*/ 0 w 1184"/>
                <a:gd name="T11" fmla="*/ 0 h 5584"/>
                <a:gd name="T12" fmla="*/ 0 w 1184"/>
                <a:gd name="T13" fmla="*/ 0 h 5584"/>
                <a:gd name="T14" fmla="*/ 0 w 1184"/>
                <a:gd name="T15" fmla="*/ 0 h 5584"/>
                <a:gd name="T16" fmla="*/ 0 w 1184"/>
                <a:gd name="T17" fmla="*/ 0 h 5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4" h="5584">
                  <a:moveTo>
                    <a:pt x="198" y="0"/>
                  </a:moveTo>
                  <a:cubicBezTo>
                    <a:pt x="89" y="0"/>
                    <a:pt x="0" y="89"/>
                    <a:pt x="0" y="198"/>
                  </a:cubicBezTo>
                  <a:lnTo>
                    <a:pt x="0" y="5387"/>
                  </a:lnTo>
                  <a:cubicBezTo>
                    <a:pt x="0" y="5496"/>
                    <a:pt x="89" y="5584"/>
                    <a:pt x="198" y="5584"/>
                  </a:cubicBezTo>
                  <a:lnTo>
                    <a:pt x="987" y="5584"/>
                  </a:lnTo>
                  <a:cubicBezTo>
                    <a:pt x="1096" y="5584"/>
                    <a:pt x="1184" y="5496"/>
                    <a:pt x="1184" y="5387"/>
                  </a:cubicBezTo>
                  <a:lnTo>
                    <a:pt x="1184" y="198"/>
                  </a:lnTo>
                  <a:cubicBezTo>
                    <a:pt x="1184" y="89"/>
                    <a:pt x="1096" y="0"/>
                    <a:pt x="987" y="0"/>
                  </a:cubicBezTo>
                  <a:lnTo>
                    <a:pt x="198" y="0"/>
                  </a:lnTo>
                  <a:close/>
                </a:path>
              </a:pathLst>
            </a:custGeom>
            <a:noFill/>
            <a:ln w="57150" cap="flat">
              <a:solidFill>
                <a:srgbClr val="CC3300"/>
              </a:solidFill>
              <a:prstDash val="sysDot"/>
              <a:round/>
              <a:headEnd/>
              <a:tailEnd/>
            </a:ln>
            <a:extLst>
              <a:ext uri="{909E8E84-426E-40DD-AFC4-6F175D3DCCD1}">
                <a14:hiddenFill xmlns:a14="http://schemas.microsoft.com/office/drawing/2010/main">
                  <a:solidFill>
                    <a:schemeClr val="accent1"/>
                  </a:solidFill>
                </a14:hiddenFill>
              </a:ext>
            </a:extLst>
          </p:spPr>
          <p:txBody>
            <a:bodyPr/>
            <a:lstStyle/>
            <a:p>
              <a:endParaRPr lang="ja-JP" altLang="en-US"/>
            </a:p>
          </p:txBody>
        </p:sp>
      </p:grpSp>
      <p:sp>
        <p:nvSpPr>
          <p:cNvPr id="56339" name="Text Box 33">
            <a:extLst>
              <a:ext uri="{FF2B5EF4-FFF2-40B4-BE49-F238E27FC236}">
                <a16:creationId xmlns:a16="http://schemas.microsoft.com/office/drawing/2014/main" id="{83372514-AFB5-A2D3-5262-B2D66376C4AC}"/>
              </a:ext>
            </a:extLst>
          </p:cNvPr>
          <p:cNvSpPr txBox="1">
            <a:spLocks noChangeArrowheads="1"/>
          </p:cNvSpPr>
          <p:nvPr/>
        </p:nvSpPr>
        <p:spPr bwMode="auto">
          <a:xfrm>
            <a:off x="7529513" y="2492375"/>
            <a:ext cx="73818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3600" i="0">
                <a:solidFill>
                  <a:srgbClr val="CC3300"/>
                </a:solidFill>
                <a:latin typeface="Verdana" panose="020B0604030504040204" pitchFamily="34" charset="0"/>
              </a:rPr>
              <a:t>地域自立生活</a:t>
            </a:r>
          </a:p>
        </p:txBody>
      </p:sp>
      <p:sp>
        <p:nvSpPr>
          <p:cNvPr id="56340" name="Rectangle 34">
            <a:extLst>
              <a:ext uri="{FF2B5EF4-FFF2-40B4-BE49-F238E27FC236}">
                <a16:creationId xmlns:a16="http://schemas.microsoft.com/office/drawing/2014/main" id="{822B6070-1826-73CB-852D-03B74634D01F}"/>
              </a:ext>
            </a:extLst>
          </p:cNvPr>
          <p:cNvSpPr>
            <a:spLocks noChangeArrowheads="1"/>
          </p:cNvSpPr>
          <p:nvPr/>
        </p:nvSpPr>
        <p:spPr bwMode="auto">
          <a:xfrm>
            <a:off x="2124075" y="3716338"/>
            <a:ext cx="1555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400">
                <a:solidFill>
                  <a:srgbClr val="CC3300"/>
                </a:solidFill>
              </a:rPr>
              <a:t>本人</a:t>
            </a:r>
          </a:p>
        </p:txBody>
      </p:sp>
      <p:sp>
        <p:nvSpPr>
          <p:cNvPr id="56341" name="スライド番号プレースホルダー 1">
            <a:extLst>
              <a:ext uri="{FF2B5EF4-FFF2-40B4-BE49-F238E27FC236}">
                <a16:creationId xmlns:a16="http://schemas.microsoft.com/office/drawing/2014/main" id="{EA1008D3-860E-0E64-3F5A-345F3C161D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50CEFF4-B8AF-4855-A1F5-8ED34180886B}" type="slidenum">
              <a:rPr lang="en-US" altLang="ja-JP" sz="1400"/>
              <a:pPr>
                <a:spcBef>
                  <a:spcPct val="0"/>
                </a:spcBef>
                <a:buFontTx/>
                <a:buNone/>
              </a:pPr>
              <a:t>70</a:t>
            </a:fld>
            <a:endParaRPr lang="en-US" altLang="ja-JP" sz="1400"/>
          </a:p>
        </p:txBody>
      </p:sp>
    </p:spTree>
    <p:extLst>
      <p:ext uri="{BB962C8B-B14F-4D97-AF65-F5344CB8AC3E}">
        <p14:creationId xmlns:p14="http://schemas.microsoft.com/office/powerpoint/2010/main" val="1038246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2BA57600-ADA8-B25A-4387-7D8D9624E8FB}"/>
              </a:ext>
            </a:extLst>
          </p:cNvPr>
          <p:cNvSpPr>
            <a:spLocks noChangeArrowheads="1"/>
          </p:cNvSpPr>
          <p:nvPr/>
        </p:nvSpPr>
        <p:spPr bwMode="auto">
          <a:xfrm>
            <a:off x="755650" y="5334000"/>
            <a:ext cx="7561263" cy="758825"/>
          </a:xfrm>
          <a:prstGeom prst="rightArrow">
            <a:avLst>
              <a:gd name="adj1" fmla="val 55556"/>
              <a:gd name="adj2" fmla="val 49407"/>
            </a:avLst>
          </a:prstGeom>
          <a:noFill/>
          <a:ln w="25400">
            <a:solidFill>
              <a:srgbClr val="CC33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47" name="AutoShape 3">
            <a:extLst>
              <a:ext uri="{FF2B5EF4-FFF2-40B4-BE49-F238E27FC236}">
                <a16:creationId xmlns:a16="http://schemas.microsoft.com/office/drawing/2014/main" id="{7AC073AE-CDDE-08B7-E69B-DF4CA4058490}"/>
              </a:ext>
            </a:extLst>
          </p:cNvPr>
          <p:cNvSpPr>
            <a:spLocks noChangeArrowheads="1"/>
          </p:cNvSpPr>
          <p:nvPr/>
        </p:nvSpPr>
        <p:spPr bwMode="auto">
          <a:xfrm>
            <a:off x="755650" y="1371600"/>
            <a:ext cx="7561263" cy="685800"/>
          </a:xfrm>
          <a:prstGeom prst="rightArrow">
            <a:avLst>
              <a:gd name="adj1" fmla="val 55556"/>
              <a:gd name="adj2" fmla="val 54668"/>
            </a:avLst>
          </a:prstGeom>
          <a:noFill/>
          <a:ln w="25400">
            <a:solidFill>
              <a:srgbClr val="CC33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48" name="Rectangle 4">
            <a:extLst>
              <a:ext uri="{FF2B5EF4-FFF2-40B4-BE49-F238E27FC236}">
                <a16:creationId xmlns:a16="http://schemas.microsoft.com/office/drawing/2014/main" id="{3B305704-E4EF-224E-B57B-DD430796BEFB}"/>
              </a:ext>
            </a:extLst>
          </p:cNvPr>
          <p:cNvSpPr>
            <a:spLocks noChangeArrowheads="1"/>
          </p:cNvSpPr>
          <p:nvPr/>
        </p:nvSpPr>
        <p:spPr bwMode="auto">
          <a:xfrm>
            <a:off x="6376988" y="2451100"/>
            <a:ext cx="1600200" cy="24384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49" name="Rectangle 5">
            <a:extLst>
              <a:ext uri="{FF2B5EF4-FFF2-40B4-BE49-F238E27FC236}">
                <a16:creationId xmlns:a16="http://schemas.microsoft.com/office/drawing/2014/main" id="{BF45836B-4B94-7E56-4967-93091AB032AD}"/>
              </a:ext>
            </a:extLst>
          </p:cNvPr>
          <p:cNvSpPr>
            <a:spLocks noChangeArrowheads="1"/>
          </p:cNvSpPr>
          <p:nvPr/>
        </p:nvSpPr>
        <p:spPr bwMode="auto">
          <a:xfrm>
            <a:off x="755650" y="2565400"/>
            <a:ext cx="615950" cy="2232025"/>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50" name="Rectangle 6">
            <a:extLst>
              <a:ext uri="{FF2B5EF4-FFF2-40B4-BE49-F238E27FC236}">
                <a16:creationId xmlns:a16="http://schemas.microsoft.com/office/drawing/2014/main" id="{25054330-627F-BE74-C946-25963D6F1041}"/>
              </a:ext>
            </a:extLst>
          </p:cNvPr>
          <p:cNvSpPr>
            <a:spLocks noChangeArrowheads="1"/>
          </p:cNvSpPr>
          <p:nvPr/>
        </p:nvSpPr>
        <p:spPr bwMode="auto">
          <a:xfrm>
            <a:off x="8382000" y="1181100"/>
            <a:ext cx="533400" cy="495300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a typeface="HGP創英角ｺﾞｼｯｸUB" panose="020B0900000000000000" pitchFamily="50" charset="-128"/>
            </a:endParaRPr>
          </a:p>
        </p:txBody>
      </p:sp>
      <p:sp>
        <p:nvSpPr>
          <p:cNvPr id="57351" name="Rectangle 7">
            <a:extLst>
              <a:ext uri="{FF2B5EF4-FFF2-40B4-BE49-F238E27FC236}">
                <a16:creationId xmlns:a16="http://schemas.microsoft.com/office/drawing/2014/main" id="{BBB08A8E-435E-B334-081F-C397603197AD}"/>
              </a:ext>
            </a:extLst>
          </p:cNvPr>
          <p:cNvSpPr>
            <a:spLocks noGrp="1" noChangeArrowheads="1"/>
          </p:cNvSpPr>
          <p:nvPr>
            <p:ph type="title"/>
          </p:nvPr>
        </p:nvSpPr>
        <p:spPr>
          <a:xfrm>
            <a:off x="827088" y="330200"/>
            <a:ext cx="7772400" cy="769938"/>
          </a:xfrm>
        </p:spPr>
        <p:txBody>
          <a:bodyPr/>
          <a:lstStyle/>
          <a:p>
            <a:r>
              <a:rPr lang="ja-JP" altLang="en-US" sz="4800">
                <a:solidFill>
                  <a:srgbClr val="0066FF"/>
                </a:solidFill>
                <a:latin typeface="HGP創英角ｺﾞｼｯｸUB" panose="020B0900000000000000" pitchFamily="50" charset="-128"/>
                <a:ea typeface="HGP創英角ｺﾞｼｯｸUB" panose="020B0900000000000000" pitchFamily="50" charset="-128"/>
              </a:rPr>
              <a:t>地域移行支援モデル一例</a:t>
            </a:r>
          </a:p>
        </p:txBody>
      </p:sp>
      <p:sp>
        <p:nvSpPr>
          <p:cNvPr id="57352" name="Rectangle 8">
            <a:extLst>
              <a:ext uri="{FF2B5EF4-FFF2-40B4-BE49-F238E27FC236}">
                <a16:creationId xmlns:a16="http://schemas.microsoft.com/office/drawing/2014/main" id="{4E9B5087-D691-E9B5-CA34-52C0DCE59AAE}"/>
              </a:ext>
            </a:extLst>
          </p:cNvPr>
          <p:cNvSpPr>
            <a:spLocks noChangeArrowheads="1"/>
          </p:cNvSpPr>
          <p:nvPr/>
        </p:nvSpPr>
        <p:spPr bwMode="auto">
          <a:xfrm>
            <a:off x="1619250" y="1484313"/>
            <a:ext cx="5883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2800" b="0">
                <a:latin typeface="HGP創英角ｺﾞｼｯｸUB" panose="020B0900000000000000" pitchFamily="50" charset="-128"/>
                <a:ea typeface="HGP創英角ｺﾞｼｯｸUB" panose="020B0900000000000000" pitchFamily="50" charset="-128"/>
              </a:rPr>
              <a:t>入所支援施設個別支援計画</a:t>
            </a:r>
          </a:p>
        </p:txBody>
      </p:sp>
      <p:sp>
        <p:nvSpPr>
          <p:cNvPr id="57353" name="Rectangle 9">
            <a:extLst>
              <a:ext uri="{FF2B5EF4-FFF2-40B4-BE49-F238E27FC236}">
                <a16:creationId xmlns:a16="http://schemas.microsoft.com/office/drawing/2014/main" id="{FD2E7FBE-BA53-0EFF-1F57-23DD19F3CBD0}"/>
              </a:ext>
            </a:extLst>
          </p:cNvPr>
          <p:cNvSpPr>
            <a:spLocks noChangeArrowheads="1"/>
          </p:cNvSpPr>
          <p:nvPr/>
        </p:nvSpPr>
        <p:spPr bwMode="auto">
          <a:xfrm>
            <a:off x="6372225" y="2492375"/>
            <a:ext cx="1236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0">
                <a:solidFill>
                  <a:srgbClr val="0066FF"/>
                </a:solidFill>
                <a:latin typeface="ＭＳ Ｐゴシック" panose="020B0600070205080204" pitchFamily="50" charset="-128"/>
                <a:ea typeface="HGP創英角ｺﾞｼｯｸUB" panose="020B0900000000000000" pitchFamily="50" charset="-128"/>
              </a:rPr>
              <a:t>サービス調整</a:t>
            </a:r>
            <a:endParaRPr lang="ja-JP" altLang="en-US" sz="1800" b="0">
              <a:solidFill>
                <a:srgbClr val="0066FF"/>
              </a:solidFill>
              <a:latin typeface="Times New Roman" panose="02020603050405020304" pitchFamily="18" charset="0"/>
              <a:ea typeface="HGP創英角ｺﾞｼｯｸUB" panose="020B0900000000000000" pitchFamily="50" charset="-128"/>
            </a:endParaRPr>
          </a:p>
        </p:txBody>
      </p:sp>
      <p:sp>
        <p:nvSpPr>
          <p:cNvPr id="57354" name="Rectangle 10">
            <a:extLst>
              <a:ext uri="{FF2B5EF4-FFF2-40B4-BE49-F238E27FC236}">
                <a16:creationId xmlns:a16="http://schemas.microsoft.com/office/drawing/2014/main" id="{878DD4F2-AC9D-01F2-9156-8FAD382645BE}"/>
              </a:ext>
            </a:extLst>
          </p:cNvPr>
          <p:cNvSpPr>
            <a:spLocks noChangeArrowheads="1"/>
          </p:cNvSpPr>
          <p:nvPr/>
        </p:nvSpPr>
        <p:spPr bwMode="auto">
          <a:xfrm>
            <a:off x="6516688" y="2852738"/>
            <a:ext cx="17716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・ケアプラン</a:t>
            </a:r>
          </a:p>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　　　の作成</a:t>
            </a:r>
          </a:p>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・住宅探し</a:t>
            </a:r>
          </a:p>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・住宅改修</a:t>
            </a:r>
          </a:p>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・諸制度申請</a:t>
            </a:r>
          </a:p>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・転居手続き</a:t>
            </a:r>
          </a:p>
          <a:p>
            <a:pPr eaLnBrk="1" hangingPunct="1">
              <a:spcBef>
                <a:spcPct val="0"/>
              </a:spcBef>
              <a:buFontTx/>
              <a:buNone/>
            </a:pPr>
            <a:r>
              <a:rPr lang="ja-JP" altLang="en-US" sz="1800" b="0">
                <a:solidFill>
                  <a:srgbClr val="6600FF"/>
                </a:solidFill>
                <a:latin typeface="ＭＳ Ｐゴシック" panose="020B0600070205080204" pitchFamily="50" charset="-128"/>
                <a:ea typeface="HGP創英角ｺﾞｼｯｸUB" panose="020B0900000000000000" pitchFamily="50" charset="-128"/>
              </a:rPr>
              <a:t>・その他</a:t>
            </a:r>
            <a:endParaRPr lang="ja-JP" altLang="en-US" sz="1800" b="0">
              <a:solidFill>
                <a:srgbClr val="6600FF"/>
              </a:solidFill>
              <a:latin typeface="Times New Roman" panose="02020603050405020304" pitchFamily="18" charset="0"/>
              <a:ea typeface="HGP創英角ｺﾞｼｯｸUB" panose="020B0900000000000000" pitchFamily="50" charset="-128"/>
            </a:endParaRPr>
          </a:p>
        </p:txBody>
      </p:sp>
      <p:sp>
        <p:nvSpPr>
          <p:cNvPr id="57355" name="Rectangle 11">
            <a:extLst>
              <a:ext uri="{FF2B5EF4-FFF2-40B4-BE49-F238E27FC236}">
                <a16:creationId xmlns:a16="http://schemas.microsoft.com/office/drawing/2014/main" id="{E60FED36-8D0C-A88A-B33F-7F1B5F67D3BF}"/>
              </a:ext>
            </a:extLst>
          </p:cNvPr>
          <p:cNvSpPr>
            <a:spLocks noChangeArrowheads="1"/>
          </p:cNvSpPr>
          <p:nvPr/>
        </p:nvSpPr>
        <p:spPr bwMode="auto">
          <a:xfrm>
            <a:off x="827088" y="2860675"/>
            <a:ext cx="441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0">
                <a:solidFill>
                  <a:srgbClr val="0066FF"/>
                </a:solidFill>
                <a:latin typeface="HGP創英角ｺﾞｼｯｸUB" panose="020B0900000000000000" pitchFamily="50" charset="-128"/>
                <a:ea typeface="HGP創英角ｺﾞｼｯｸUB" panose="020B0900000000000000" pitchFamily="50" charset="-128"/>
              </a:rPr>
              <a:t>思い</a:t>
            </a:r>
          </a:p>
        </p:txBody>
      </p:sp>
      <p:sp>
        <p:nvSpPr>
          <p:cNvPr id="57356" name="Rectangle 12">
            <a:extLst>
              <a:ext uri="{FF2B5EF4-FFF2-40B4-BE49-F238E27FC236}">
                <a16:creationId xmlns:a16="http://schemas.microsoft.com/office/drawing/2014/main" id="{A63B15A0-38DC-0EF6-0D6E-AAD6D6DD72EC}"/>
              </a:ext>
            </a:extLst>
          </p:cNvPr>
          <p:cNvSpPr>
            <a:spLocks noChangeArrowheads="1"/>
          </p:cNvSpPr>
          <p:nvPr/>
        </p:nvSpPr>
        <p:spPr bwMode="auto">
          <a:xfrm>
            <a:off x="827088" y="3500438"/>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0">
                <a:solidFill>
                  <a:srgbClr val="0066FF"/>
                </a:solidFill>
                <a:latin typeface="HGP創英角ｺﾞｼｯｸUB" panose="020B0900000000000000" pitchFamily="50" charset="-128"/>
                <a:ea typeface="HGP創英角ｺﾞｼｯｸUB" panose="020B0900000000000000" pitchFamily="50" charset="-128"/>
              </a:rPr>
              <a:t>希望</a:t>
            </a:r>
          </a:p>
        </p:txBody>
      </p:sp>
      <p:sp>
        <p:nvSpPr>
          <p:cNvPr id="57357" name="Rectangle 13">
            <a:extLst>
              <a:ext uri="{FF2B5EF4-FFF2-40B4-BE49-F238E27FC236}">
                <a16:creationId xmlns:a16="http://schemas.microsoft.com/office/drawing/2014/main" id="{61128E91-C4BA-AD8F-F1E8-F50F8A841AE8}"/>
              </a:ext>
            </a:extLst>
          </p:cNvPr>
          <p:cNvSpPr>
            <a:spLocks noChangeArrowheads="1"/>
          </p:cNvSpPr>
          <p:nvPr/>
        </p:nvSpPr>
        <p:spPr bwMode="auto">
          <a:xfrm>
            <a:off x="817563" y="4117975"/>
            <a:ext cx="563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0">
                <a:solidFill>
                  <a:srgbClr val="0066FF"/>
                </a:solidFill>
                <a:latin typeface="HGP創英角ｺﾞｼｯｸUB" panose="020B0900000000000000" pitchFamily="50" charset="-128"/>
                <a:ea typeface="HGP創英角ｺﾞｼｯｸUB" panose="020B0900000000000000" pitchFamily="50" charset="-128"/>
              </a:rPr>
              <a:t>ニｰズ</a:t>
            </a:r>
          </a:p>
        </p:txBody>
      </p:sp>
      <p:sp>
        <p:nvSpPr>
          <p:cNvPr id="57358" name="Rectangle 14">
            <a:extLst>
              <a:ext uri="{FF2B5EF4-FFF2-40B4-BE49-F238E27FC236}">
                <a16:creationId xmlns:a16="http://schemas.microsoft.com/office/drawing/2014/main" id="{859BB384-0CA9-9B8B-97BB-EEBADAFC1265}"/>
              </a:ext>
            </a:extLst>
          </p:cNvPr>
          <p:cNvSpPr>
            <a:spLocks noChangeArrowheads="1"/>
          </p:cNvSpPr>
          <p:nvPr/>
        </p:nvSpPr>
        <p:spPr bwMode="auto">
          <a:xfrm>
            <a:off x="1331913" y="5516563"/>
            <a:ext cx="6275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2800" b="0">
                <a:latin typeface="ＭＳ Ｐゴシック" panose="020B0600070205080204" pitchFamily="50" charset="-128"/>
                <a:ea typeface="HGP創英角ｺﾞｼｯｸUB" panose="020B0900000000000000" pitchFamily="50" charset="-128"/>
              </a:rPr>
              <a:t>福祉サービス等利用計画など</a:t>
            </a:r>
            <a:endParaRPr lang="ja-JP" altLang="en-US" sz="2800" b="0">
              <a:latin typeface="Times New Roman" panose="02020603050405020304" pitchFamily="18" charset="0"/>
              <a:ea typeface="HGP創英角ｺﾞｼｯｸUB" panose="020B0900000000000000" pitchFamily="50" charset="-128"/>
            </a:endParaRPr>
          </a:p>
        </p:txBody>
      </p:sp>
      <p:sp>
        <p:nvSpPr>
          <p:cNvPr id="57359" name="Rectangle 15">
            <a:extLst>
              <a:ext uri="{FF2B5EF4-FFF2-40B4-BE49-F238E27FC236}">
                <a16:creationId xmlns:a16="http://schemas.microsoft.com/office/drawing/2014/main" id="{807DD0DE-C5AB-267D-9B2D-E797D023AD33}"/>
              </a:ext>
            </a:extLst>
          </p:cNvPr>
          <p:cNvSpPr>
            <a:spLocks noChangeArrowheads="1"/>
          </p:cNvSpPr>
          <p:nvPr/>
        </p:nvSpPr>
        <p:spPr bwMode="auto">
          <a:xfrm>
            <a:off x="6396038" y="6278563"/>
            <a:ext cx="260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0">
                <a:solidFill>
                  <a:srgbClr val="6600FF"/>
                </a:solidFill>
                <a:latin typeface="ＭＳ Ｐゴシック" panose="020B0600070205080204" pitchFamily="50" charset="-128"/>
                <a:ea typeface="HGP創英角ｺﾞｼｯｸUB" panose="020B0900000000000000" pitchFamily="50" charset="-128"/>
              </a:rPr>
              <a:t>玉木　作成</a:t>
            </a:r>
            <a:endParaRPr lang="ja-JP" altLang="en-US" sz="1600" b="0">
              <a:solidFill>
                <a:srgbClr val="6600FF"/>
              </a:solidFill>
              <a:latin typeface="Times New Roman" panose="02020603050405020304" pitchFamily="18" charset="0"/>
              <a:ea typeface="HGP創英角ｺﾞｼｯｸUB" panose="020B0900000000000000" pitchFamily="50" charset="-128"/>
            </a:endParaRPr>
          </a:p>
        </p:txBody>
      </p:sp>
      <p:sp>
        <p:nvSpPr>
          <p:cNvPr id="57360" name="Rectangle 16">
            <a:extLst>
              <a:ext uri="{FF2B5EF4-FFF2-40B4-BE49-F238E27FC236}">
                <a16:creationId xmlns:a16="http://schemas.microsoft.com/office/drawing/2014/main" id="{92C9BD5C-8E9E-8E3C-A19C-1BD83929EDDC}"/>
              </a:ext>
            </a:extLst>
          </p:cNvPr>
          <p:cNvSpPr>
            <a:spLocks noChangeArrowheads="1"/>
          </p:cNvSpPr>
          <p:nvPr/>
        </p:nvSpPr>
        <p:spPr bwMode="auto">
          <a:xfrm>
            <a:off x="179388" y="1196975"/>
            <a:ext cx="533400" cy="495300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61" name="Text Box 17">
            <a:extLst>
              <a:ext uri="{FF2B5EF4-FFF2-40B4-BE49-F238E27FC236}">
                <a16:creationId xmlns:a16="http://schemas.microsoft.com/office/drawing/2014/main" id="{40F52B79-4FE4-9ECD-66D4-E5FE90830EBD}"/>
              </a:ext>
            </a:extLst>
          </p:cNvPr>
          <p:cNvSpPr txBox="1">
            <a:spLocks noChangeArrowheads="1"/>
          </p:cNvSpPr>
          <p:nvPr/>
        </p:nvSpPr>
        <p:spPr bwMode="auto">
          <a:xfrm>
            <a:off x="179388" y="1196975"/>
            <a:ext cx="6111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800" b="0">
                <a:solidFill>
                  <a:srgbClr val="FFCC00"/>
                </a:solidFill>
                <a:latin typeface="HGP創英角ｺﾞｼｯｸUB" panose="020B0900000000000000" pitchFamily="50" charset="-128"/>
                <a:ea typeface="HGP創英角ｺﾞｼｯｸUB" panose="020B0900000000000000" pitchFamily="50" charset="-128"/>
              </a:rPr>
              <a:t>　</a:t>
            </a:r>
            <a:r>
              <a:rPr lang="ja-JP" altLang="en-US" sz="2800" b="0">
                <a:solidFill>
                  <a:srgbClr val="CC3300"/>
                </a:solidFill>
                <a:latin typeface="HGP創英角ｺﾞｼｯｸUB" panose="020B0900000000000000" pitchFamily="50" charset="-128"/>
                <a:ea typeface="HGP創英角ｺﾞｼｯｸUB" panose="020B0900000000000000" pitchFamily="50" charset="-128"/>
              </a:rPr>
              <a:t>本人　　入 所 生 活</a:t>
            </a:r>
          </a:p>
        </p:txBody>
      </p:sp>
      <p:sp>
        <p:nvSpPr>
          <p:cNvPr id="57362" name="Text Box 18">
            <a:extLst>
              <a:ext uri="{FF2B5EF4-FFF2-40B4-BE49-F238E27FC236}">
                <a16:creationId xmlns:a16="http://schemas.microsoft.com/office/drawing/2014/main" id="{AB408FF4-6420-B283-1DCF-0A0B8D7261C2}"/>
              </a:ext>
            </a:extLst>
          </p:cNvPr>
          <p:cNvSpPr txBox="1">
            <a:spLocks noChangeArrowheads="1"/>
          </p:cNvSpPr>
          <p:nvPr/>
        </p:nvSpPr>
        <p:spPr bwMode="auto">
          <a:xfrm>
            <a:off x="8388350" y="1268413"/>
            <a:ext cx="61118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800" b="0">
                <a:solidFill>
                  <a:srgbClr val="CC3300"/>
                </a:solidFill>
                <a:latin typeface="Times New Roman" panose="02020603050405020304" pitchFamily="18" charset="0"/>
              </a:rPr>
              <a:t>　</a:t>
            </a:r>
            <a:r>
              <a:rPr lang="ja-JP" altLang="en-US" sz="2800" b="0">
                <a:solidFill>
                  <a:srgbClr val="CC3300"/>
                </a:solidFill>
                <a:latin typeface="HGP創英角ｺﾞｼｯｸUB" panose="020B0900000000000000" pitchFamily="50" charset="-128"/>
                <a:ea typeface="HGP創英角ｺﾞｼｯｸUB" panose="020B0900000000000000" pitchFamily="50" charset="-128"/>
              </a:rPr>
              <a:t>本人　　地 域 自 立 生 活</a:t>
            </a:r>
          </a:p>
        </p:txBody>
      </p:sp>
      <p:sp>
        <p:nvSpPr>
          <p:cNvPr id="57363" name="Text Box 19">
            <a:extLst>
              <a:ext uri="{FF2B5EF4-FFF2-40B4-BE49-F238E27FC236}">
                <a16:creationId xmlns:a16="http://schemas.microsoft.com/office/drawing/2014/main" id="{71A8C7D7-36CC-585F-313C-35227D45E39A}"/>
              </a:ext>
            </a:extLst>
          </p:cNvPr>
          <p:cNvSpPr txBox="1">
            <a:spLocks noChangeArrowheads="1"/>
          </p:cNvSpPr>
          <p:nvPr/>
        </p:nvSpPr>
        <p:spPr bwMode="auto">
          <a:xfrm>
            <a:off x="1728788" y="2552700"/>
            <a:ext cx="461962" cy="22098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1800" b="0">
                <a:solidFill>
                  <a:srgbClr val="FF0000"/>
                </a:solidFill>
                <a:latin typeface="HGP創英角ｺﾞｼｯｸUB" panose="020B0900000000000000" pitchFamily="50" charset="-128"/>
                <a:ea typeface="HGP創英角ｺﾞｼｯｸUB" panose="020B0900000000000000" pitchFamily="50" charset="-128"/>
              </a:rPr>
              <a:t>本人中心支援会議</a:t>
            </a:r>
          </a:p>
        </p:txBody>
      </p:sp>
      <p:sp>
        <p:nvSpPr>
          <p:cNvPr id="57364" name="AutoShape 20">
            <a:extLst>
              <a:ext uri="{FF2B5EF4-FFF2-40B4-BE49-F238E27FC236}">
                <a16:creationId xmlns:a16="http://schemas.microsoft.com/office/drawing/2014/main" id="{B611C73B-2C98-0E0E-DCC4-08271D077979}"/>
              </a:ext>
            </a:extLst>
          </p:cNvPr>
          <p:cNvSpPr>
            <a:spLocks noChangeArrowheads="1"/>
          </p:cNvSpPr>
          <p:nvPr/>
        </p:nvSpPr>
        <p:spPr bwMode="auto">
          <a:xfrm>
            <a:off x="13716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65" name="Text Box 21">
            <a:extLst>
              <a:ext uri="{FF2B5EF4-FFF2-40B4-BE49-F238E27FC236}">
                <a16:creationId xmlns:a16="http://schemas.microsoft.com/office/drawing/2014/main" id="{49573833-F0EB-0CB7-133C-3387BA778D39}"/>
              </a:ext>
            </a:extLst>
          </p:cNvPr>
          <p:cNvSpPr txBox="1">
            <a:spLocks noChangeArrowheads="1"/>
          </p:cNvSpPr>
          <p:nvPr/>
        </p:nvSpPr>
        <p:spPr bwMode="auto">
          <a:xfrm>
            <a:off x="2551113" y="2552700"/>
            <a:ext cx="477837" cy="22098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1800" b="0">
                <a:solidFill>
                  <a:srgbClr val="0066FF"/>
                </a:solidFill>
                <a:latin typeface="HGP創英角ｺﾞｼｯｸUB" panose="020B0900000000000000" pitchFamily="50" charset="-128"/>
                <a:ea typeface="HGP創英角ｺﾞｼｯｸUB" panose="020B0900000000000000" pitchFamily="50" charset="-128"/>
              </a:rPr>
              <a:t>ピア・カウンセリング</a:t>
            </a:r>
          </a:p>
        </p:txBody>
      </p:sp>
      <p:sp>
        <p:nvSpPr>
          <p:cNvPr id="57366" name="Text Box 22">
            <a:extLst>
              <a:ext uri="{FF2B5EF4-FFF2-40B4-BE49-F238E27FC236}">
                <a16:creationId xmlns:a16="http://schemas.microsoft.com/office/drawing/2014/main" id="{CF60DE19-D00A-7C2D-1AD0-65BC6A6A0AD7}"/>
              </a:ext>
            </a:extLst>
          </p:cNvPr>
          <p:cNvSpPr txBox="1">
            <a:spLocks noChangeArrowheads="1"/>
          </p:cNvSpPr>
          <p:nvPr/>
        </p:nvSpPr>
        <p:spPr bwMode="auto">
          <a:xfrm>
            <a:off x="3389313" y="2552700"/>
            <a:ext cx="477837" cy="22098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1800" b="0">
                <a:solidFill>
                  <a:srgbClr val="0066FF"/>
                </a:solidFill>
                <a:latin typeface="HGP創英角ｺﾞｼｯｸUB" panose="020B0900000000000000" pitchFamily="50" charset="-128"/>
                <a:ea typeface="HGP創英角ｺﾞｼｯｸUB" panose="020B0900000000000000" pitchFamily="50" charset="-128"/>
              </a:rPr>
              <a:t>自立生活プログラム</a:t>
            </a:r>
          </a:p>
        </p:txBody>
      </p:sp>
      <p:sp>
        <p:nvSpPr>
          <p:cNvPr id="57367" name="Text Box 23">
            <a:extLst>
              <a:ext uri="{FF2B5EF4-FFF2-40B4-BE49-F238E27FC236}">
                <a16:creationId xmlns:a16="http://schemas.microsoft.com/office/drawing/2014/main" id="{A979B57B-6333-EC85-044F-DACE435C91C8}"/>
              </a:ext>
            </a:extLst>
          </p:cNvPr>
          <p:cNvSpPr txBox="1">
            <a:spLocks noChangeArrowheads="1"/>
          </p:cNvSpPr>
          <p:nvPr/>
        </p:nvSpPr>
        <p:spPr bwMode="auto">
          <a:xfrm>
            <a:off x="4243388" y="2552700"/>
            <a:ext cx="461962" cy="22098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1800" b="0">
                <a:solidFill>
                  <a:srgbClr val="FF0000"/>
                </a:solidFill>
                <a:latin typeface="HGP創英角ｺﾞｼｯｸUB" panose="020B0900000000000000" pitchFamily="50" charset="-128"/>
                <a:ea typeface="HGP創英角ｺﾞｼｯｸUB" panose="020B0900000000000000" pitchFamily="50" charset="-128"/>
              </a:rPr>
              <a:t>本人中心支援会議</a:t>
            </a:r>
          </a:p>
        </p:txBody>
      </p:sp>
      <p:sp>
        <p:nvSpPr>
          <p:cNvPr id="57368" name="Text Box 24">
            <a:extLst>
              <a:ext uri="{FF2B5EF4-FFF2-40B4-BE49-F238E27FC236}">
                <a16:creationId xmlns:a16="http://schemas.microsoft.com/office/drawing/2014/main" id="{D1B6A7DA-7D46-994E-0A6E-7AD57285C439}"/>
              </a:ext>
            </a:extLst>
          </p:cNvPr>
          <p:cNvSpPr txBox="1">
            <a:spLocks noChangeArrowheads="1"/>
          </p:cNvSpPr>
          <p:nvPr/>
        </p:nvSpPr>
        <p:spPr bwMode="auto">
          <a:xfrm>
            <a:off x="5084763" y="2552700"/>
            <a:ext cx="477837" cy="22098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1800" b="0">
                <a:solidFill>
                  <a:srgbClr val="0066FF"/>
                </a:solidFill>
                <a:latin typeface="HGP創英角ｺﾞｼｯｸUB" panose="020B0900000000000000" pitchFamily="50" charset="-128"/>
                <a:ea typeface="HGP創英角ｺﾞｼｯｸUB" panose="020B0900000000000000" pitchFamily="50" charset="-128"/>
              </a:rPr>
              <a:t>自立体験　</a:t>
            </a:r>
            <a:r>
              <a:rPr lang="ja-JP" altLang="en-US" sz="1800" b="0">
                <a:solidFill>
                  <a:schemeClr val="bg1"/>
                </a:solidFill>
                <a:latin typeface="HGP創英角ｺﾞｼｯｸUB" panose="020B0900000000000000" pitchFamily="50" charset="-128"/>
                <a:ea typeface="HGP創英角ｺﾞｼｯｸUB" panose="020B0900000000000000" pitchFamily="50" charset="-128"/>
              </a:rPr>
              <a:t>　　</a:t>
            </a:r>
          </a:p>
        </p:txBody>
      </p:sp>
      <p:sp>
        <p:nvSpPr>
          <p:cNvPr id="57369" name="AutoShape 25">
            <a:extLst>
              <a:ext uri="{FF2B5EF4-FFF2-40B4-BE49-F238E27FC236}">
                <a16:creationId xmlns:a16="http://schemas.microsoft.com/office/drawing/2014/main" id="{E7C56E57-6224-4411-71E1-503BF84976A7}"/>
              </a:ext>
            </a:extLst>
          </p:cNvPr>
          <p:cNvSpPr>
            <a:spLocks noChangeArrowheads="1"/>
          </p:cNvSpPr>
          <p:nvPr/>
        </p:nvSpPr>
        <p:spPr bwMode="auto">
          <a:xfrm>
            <a:off x="22098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70" name="AutoShape 26">
            <a:extLst>
              <a:ext uri="{FF2B5EF4-FFF2-40B4-BE49-F238E27FC236}">
                <a16:creationId xmlns:a16="http://schemas.microsoft.com/office/drawing/2014/main" id="{F13DBAB9-61C7-BE99-C7CD-3F3A77C6C943}"/>
              </a:ext>
            </a:extLst>
          </p:cNvPr>
          <p:cNvSpPr>
            <a:spLocks noChangeArrowheads="1"/>
          </p:cNvSpPr>
          <p:nvPr/>
        </p:nvSpPr>
        <p:spPr bwMode="auto">
          <a:xfrm>
            <a:off x="30480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71" name="AutoShape 27">
            <a:extLst>
              <a:ext uri="{FF2B5EF4-FFF2-40B4-BE49-F238E27FC236}">
                <a16:creationId xmlns:a16="http://schemas.microsoft.com/office/drawing/2014/main" id="{CA11445E-34B2-693E-3258-9FCC1DD6BADF}"/>
              </a:ext>
            </a:extLst>
          </p:cNvPr>
          <p:cNvSpPr>
            <a:spLocks noChangeArrowheads="1"/>
          </p:cNvSpPr>
          <p:nvPr/>
        </p:nvSpPr>
        <p:spPr bwMode="auto">
          <a:xfrm>
            <a:off x="38862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72" name="AutoShape 28">
            <a:extLst>
              <a:ext uri="{FF2B5EF4-FFF2-40B4-BE49-F238E27FC236}">
                <a16:creationId xmlns:a16="http://schemas.microsoft.com/office/drawing/2014/main" id="{0B960E5B-F6C6-075A-4AFA-B7F79A6046C0}"/>
              </a:ext>
            </a:extLst>
          </p:cNvPr>
          <p:cNvSpPr>
            <a:spLocks noChangeArrowheads="1"/>
          </p:cNvSpPr>
          <p:nvPr/>
        </p:nvSpPr>
        <p:spPr bwMode="auto">
          <a:xfrm>
            <a:off x="47244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73" name="Text Box 29">
            <a:extLst>
              <a:ext uri="{FF2B5EF4-FFF2-40B4-BE49-F238E27FC236}">
                <a16:creationId xmlns:a16="http://schemas.microsoft.com/office/drawing/2014/main" id="{3408262B-7C48-8A3C-7940-4EBE220ECDCD}"/>
              </a:ext>
            </a:extLst>
          </p:cNvPr>
          <p:cNvSpPr txBox="1">
            <a:spLocks noChangeArrowheads="1"/>
          </p:cNvSpPr>
          <p:nvPr/>
        </p:nvSpPr>
        <p:spPr bwMode="auto">
          <a:xfrm>
            <a:off x="5522913" y="2552700"/>
            <a:ext cx="477837" cy="2209800"/>
          </a:xfrm>
          <a:prstGeom prst="rect">
            <a:avLst/>
          </a:prstGeom>
          <a:noFill/>
          <a:ln w="19050">
            <a:solidFill>
              <a:srgbClr val="0066FF"/>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50000"/>
              </a:spcBef>
              <a:buFontTx/>
              <a:buNone/>
            </a:pPr>
            <a:r>
              <a:rPr lang="ja-JP" altLang="en-US" sz="1800" b="0">
                <a:solidFill>
                  <a:srgbClr val="0066FF"/>
                </a:solidFill>
                <a:latin typeface="ＭＳ Ｐゴシック" panose="020B0600070205080204" pitchFamily="50" charset="-128"/>
                <a:ea typeface="HGP創英角ｺﾞｼｯｸUB" panose="020B0900000000000000" pitchFamily="50" charset="-128"/>
              </a:rPr>
              <a:t>家族プログラム</a:t>
            </a:r>
            <a:r>
              <a:rPr lang="ja-JP" altLang="en-US" sz="1800" b="0">
                <a:solidFill>
                  <a:schemeClr val="bg1"/>
                </a:solidFill>
                <a:latin typeface="ＭＳ Ｐゴシック" panose="020B0600070205080204" pitchFamily="50" charset="-128"/>
                <a:ea typeface="HGP創英角ｺﾞｼｯｸUB" panose="020B0900000000000000" pitchFamily="50" charset="-128"/>
              </a:rPr>
              <a:t>　</a:t>
            </a:r>
          </a:p>
        </p:txBody>
      </p:sp>
      <p:sp>
        <p:nvSpPr>
          <p:cNvPr id="57374" name="AutoShape 30">
            <a:extLst>
              <a:ext uri="{FF2B5EF4-FFF2-40B4-BE49-F238E27FC236}">
                <a16:creationId xmlns:a16="http://schemas.microsoft.com/office/drawing/2014/main" id="{9C0675C9-EED2-295C-645A-4716A2368F14}"/>
              </a:ext>
            </a:extLst>
          </p:cNvPr>
          <p:cNvSpPr>
            <a:spLocks noChangeArrowheads="1"/>
          </p:cNvSpPr>
          <p:nvPr/>
        </p:nvSpPr>
        <p:spPr bwMode="auto">
          <a:xfrm>
            <a:off x="60198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75" name="AutoShape 31">
            <a:extLst>
              <a:ext uri="{FF2B5EF4-FFF2-40B4-BE49-F238E27FC236}">
                <a16:creationId xmlns:a16="http://schemas.microsoft.com/office/drawing/2014/main" id="{C239E36A-C6AA-B837-C87E-6977BB0FD2A8}"/>
              </a:ext>
            </a:extLst>
          </p:cNvPr>
          <p:cNvSpPr>
            <a:spLocks noChangeArrowheads="1"/>
          </p:cNvSpPr>
          <p:nvPr/>
        </p:nvSpPr>
        <p:spPr bwMode="auto">
          <a:xfrm>
            <a:off x="8001000" y="3200400"/>
            <a:ext cx="381000" cy="990600"/>
          </a:xfrm>
          <a:prstGeom prst="rightArrow">
            <a:avLst>
              <a:gd name="adj1" fmla="val 55556"/>
              <a:gd name="adj2" fmla="val 55833"/>
            </a:avLst>
          </a:prstGeom>
          <a:solidFill>
            <a:schemeClr val="accent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6600FF"/>
              </a:solidFill>
            </a:endParaRPr>
          </a:p>
        </p:txBody>
      </p:sp>
      <p:sp>
        <p:nvSpPr>
          <p:cNvPr id="57376" name="Line 32">
            <a:extLst>
              <a:ext uri="{FF2B5EF4-FFF2-40B4-BE49-F238E27FC236}">
                <a16:creationId xmlns:a16="http://schemas.microsoft.com/office/drawing/2014/main" id="{A1784977-E604-EECD-1F07-699A63078540}"/>
              </a:ext>
            </a:extLst>
          </p:cNvPr>
          <p:cNvSpPr>
            <a:spLocks noChangeShapeType="1"/>
          </p:cNvSpPr>
          <p:nvPr/>
        </p:nvSpPr>
        <p:spPr bwMode="auto">
          <a:xfrm flipH="1" flipV="1">
            <a:off x="1042988" y="4797425"/>
            <a:ext cx="3529012" cy="688975"/>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77" name="Line 33">
            <a:extLst>
              <a:ext uri="{FF2B5EF4-FFF2-40B4-BE49-F238E27FC236}">
                <a16:creationId xmlns:a16="http://schemas.microsoft.com/office/drawing/2014/main" id="{3F9C2B78-ADE1-D523-4CBF-EDB9E800BD09}"/>
              </a:ext>
            </a:extLst>
          </p:cNvPr>
          <p:cNvSpPr>
            <a:spLocks noChangeShapeType="1"/>
          </p:cNvSpPr>
          <p:nvPr/>
        </p:nvSpPr>
        <p:spPr bwMode="auto">
          <a:xfrm flipH="1" flipV="1">
            <a:off x="1981200" y="4800600"/>
            <a:ext cx="2590800" cy="685800"/>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78" name="Line 34">
            <a:extLst>
              <a:ext uri="{FF2B5EF4-FFF2-40B4-BE49-F238E27FC236}">
                <a16:creationId xmlns:a16="http://schemas.microsoft.com/office/drawing/2014/main" id="{59307FB5-8B4E-016F-8298-AA4A310B7D3A}"/>
              </a:ext>
            </a:extLst>
          </p:cNvPr>
          <p:cNvSpPr>
            <a:spLocks noChangeShapeType="1"/>
          </p:cNvSpPr>
          <p:nvPr/>
        </p:nvSpPr>
        <p:spPr bwMode="auto">
          <a:xfrm flipH="1" flipV="1">
            <a:off x="2819400" y="4800600"/>
            <a:ext cx="1752600" cy="685800"/>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79" name="Line 35">
            <a:extLst>
              <a:ext uri="{FF2B5EF4-FFF2-40B4-BE49-F238E27FC236}">
                <a16:creationId xmlns:a16="http://schemas.microsoft.com/office/drawing/2014/main" id="{E221CACF-F8D8-B7A5-4864-BF3DCE4294D6}"/>
              </a:ext>
            </a:extLst>
          </p:cNvPr>
          <p:cNvSpPr>
            <a:spLocks noChangeShapeType="1"/>
          </p:cNvSpPr>
          <p:nvPr/>
        </p:nvSpPr>
        <p:spPr bwMode="auto">
          <a:xfrm flipH="1" flipV="1">
            <a:off x="3581400" y="4800600"/>
            <a:ext cx="990600" cy="685800"/>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0" name="Line 36">
            <a:extLst>
              <a:ext uri="{FF2B5EF4-FFF2-40B4-BE49-F238E27FC236}">
                <a16:creationId xmlns:a16="http://schemas.microsoft.com/office/drawing/2014/main" id="{060B8750-D420-0338-D355-C41C9A567C5A}"/>
              </a:ext>
            </a:extLst>
          </p:cNvPr>
          <p:cNvSpPr>
            <a:spLocks noChangeShapeType="1"/>
          </p:cNvSpPr>
          <p:nvPr/>
        </p:nvSpPr>
        <p:spPr bwMode="auto">
          <a:xfrm flipH="1" flipV="1">
            <a:off x="4343400" y="4800600"/>
            <a:ext cx="228600" cy="685800"/>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1" name="Line 37">
            <a:extLst>
              <a:ext uri="{FF2B5EF4-FFF2-40B4-BE49-F238E27FC236}">
                <a16:creationId xmlns:a16="http://schemas.microsoft.com/office/drawing/2014/main" id="{B1DECB74-B760-EA13-44D9-AF0B12178B1D}"/>
              </a:ext>
            </a:extLst>
          </p:cNvPr>
          <p:cNvSpPr>
            <a:spLocks noChangeShapeType="1"/>
          </p:cNvSpPr>
          <p:nvPr/>
        </p:nvSpPr>
        <p:spPr bwMode="auto">
          <a:xfrm flipV="1">
            <a:off x="4572000" y="4800600"/>
            <a:ext cx="762000" cy="685800"/>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2" name="Line 38">
            <a:extLst>
              <a:ext uri="{FF2B5EF4-FFF2-40B4-BE49-F238E27FC236}">
                <a16:creationId xmlns:a16="http://schemas.microsoft.com/office/drawing/2014/main" id="{BFA03AE0-6AF9-B30A-B11F-135485A100BE}"/>
              </a:ext>
            </a:extLst>
          </p:cNvPr>
          <p:cNvSpPr>
            <a:spLocks noChangeShapeType="1"/>
          </p:cNvSpPr>
          <p:nvPr/>
        </p:nvSpPr>
        <p:spPr bwMode="auto">
          <a:xfrm flipV="1">
            <a:off x="4572000" y="4800600"/>
            <a:ext cx="1143000" cy="685800"/>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3" name="Line 39">
            <a:extLst>
              <a:ext uri="{FF2B5EF4-FFF2-40B4-BE49-F238E27FC236}">
                <a16:creationId xmlns:a16="http://schemas.microsoft.com/office/drawing/2014/main" id="{60B7BB7B-19D0-6575-82AB-05AC7F89D22D}"/>
              </a:ext>
            </a:extLst>
          </p:cNvPr>
          <p:cNvSpPr>
            <a:spLocks noChangeShapeType="1"/>
          </p:cNvSpPr>
          <p:nvPr/>
        </p:nvSpPr>
        <p:spPr bwMode="auto">
          <a:xfrm flipV="1">
            <a:off x="4572000" y="4941888"/>
            <a:ext cx="2592388" cy="544512"/>
          </a:xfrm>
          <a:prstGeom prst="line">
            <a:avLst/>
          </a:prstGeom>
          <a:noFill/>
          <a:ln w="19050">
            <a:solidFill>
              <a:srgbClr val="0066FF"/>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4" name="Line 40">
            <a:extLst>
              <a:ext uri="{FF2B5EF4-FFF2-40B4-BE49-F238E27FC236}">
                <a16:creationId xmlns:a16="http://schemas.microsoft.com/office/drawing/2014/main" id="{03C010BA-761F-794B-DA71-F18836ED359C}"/>
              </a:ext>
            </a:extLst>
          </p:cNvPr>
          <p:cNvSpPr>
            <a:spLocks noChangeShapeType="1"/>
          </p:cNvSpPr>
          <p:nvPr/>
        </p:nvSpPr>
        <p:spPr bwMode="auto">
          <a:xfrm flipH="1">
            <a:off x="971550" y="1916113"/>
            <a:ext cx="3455988" cy="606425"/>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5" name="Line 41">
            <a:extLst>
              <a:ext uri="{FF2B5EF4-FFF2-40B4-BE49-F238E27FC236}">
                <a16:creationId xmlns:a16="http://schemas.microsoft.com/office/drawing/2014/main" id="{69C19208-8034-1578-EFC9-D42E609F1639}"/>
              </a:ext>
            </a:extLst>
          </p:cNvPr>
          <p:cNvSpPr>
            <a:spLocks noChangeShapeType="1"/>
          </p:cNvSpPr>
          <p:nvPr/>
        </p:nvSpPr>
        <p:spPr bwMode="auto">
          <a:xfrm flipH="1">
            <a:off x="1981200" y="1905000"/>
            <a:ext cx="2590800" cy="609600"/>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6" name="Line 42">
            <a:extLst>
              <a:ext uri="{FF2B5EF4-FFF2-40B4-BE49-F238E27FC236}">
                <a16:creationId xmlns:a16="http://schemas.microsoft.com/office/drawing/2014/main" id="{D61D6E66-BA85-641B-42D4-E4635833B57B}"/>
              </a:ext>
            </a:extLst>
          </p:cNvPr>
          <p:cNvSpPr>
            <a:spLocks noChangeShapeType="1"/>
          </p:cNvSpPr>
          <p:nvPr/>
        </p:nvSpPr>
        <p:spPr bwMode="auto">
          <a:xfrm flipH="1">
            <a:off x="2819400" y="1905000"/>
            <a:ext cx="1752600" cy="609600"/>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7" name="Line 43">
            <a:extLst>
              <a:ext uri="{FF2B5EF4-FFF2-40B4-BE49-F238E27FC236}">
                <a16:creationId xmlns:a16="http://schemas.microsoft.com/office/drawing/2014/main" id="{FEAD9BF2-4B20-46BD-24E8-6FF2303F08D4}"/>
              </a:ext>
            </a:extLst>
          </p:cNvPr>
          <p:cNvSpPr>
            <a:spLocks noChangeShapeType="1"/>
          </p:cNvSpPr>
          <p:nvPr/>
        </p:nvSpPr>
        <p:spPr bwMode="auto">
          <a:xfrm flipH="1">
            <a:off x="3657600" y="1905000"/>
            <a:ext cx="914400" cy="609600"/>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8" name="Line 44">
            <a:extLst>
              <a:ext uri="{FF2B5EF4-FFF2-40B4-BE49-F238E27FC236}">
                <a16:creationId xmlns:a16="http://schemas.microsoft.com/office/drawing/2014/main" id="{F21F504E-1C46-16F0-FF53-9DEFEE53412D}"/>
              </a:ext>
            </a:extLst>
          </p:cNvPr>
          <p:cNvSpPr>
            <a:spLocks noChangeShapeType="1"/>
          </p:cNvSpPr>
          <p:nvPr/>
        </p:nvSpPr>
        <p:spPr bwMode="auto">
          <a:xfrm flipH="1">
            <a:off x="4419600" y="1905000"/>
            <a:ext cx="152400" cy="609600"/>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89" name="Line 45">
            <a:extLst>
              <a:ext uri="{FF2B5EF4-FFF2-40B4-BE49-F238E27FC236}">
                <a16:creationId xmlns:a16="http://schemas.microsoft.com/office/drawing/2014/main" id="{F4463D25-5611-8D6B-D22E-908215F8FC78}"/>
              </a:ext>
            </a:extLst>
          </p:cNvPr>
          <p:cNvSpPr>
            <a:spLocks noChangeShapeType="1"/>
          </p:cNvSpPr>
          <p:nvPr/>
        </p:nvSpPr>
        <p:spPr bwMode="auto">
          <a:xfrm>
            <a:off x="4572000" y="1905000"/>
            <a:ext cx="762000" cy="609600"/>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90" name="Line 46">
            <a:extLst>
              <a:ext uri="{FF2B5EF4-FFF2-40B4-BE49-F238E27FC236}">
                <a16:creationId xmlns:a16="http://schemas.microsoft.com/office/drawing/2014/main" id="{ED298057-9EF8-C5A5-A26D-785F7AA5248B}"/>
              </a:ext>
            </a:extLst>
          </p:cNvPr>
          <p:cNvSpPr>
            <a:spLocks noChangeShapeType="1"/>
          </p:cNvSpPr>
          <p:nvPr/>
        </p:nvSpPr>
        <p:spPr bwMode="auto">
          <a:xfrm>
            <a:off x="4572000" y="1905000"/>
            <a:ext cx="1219200" cy="609600"/>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91" name="Line 47">
            <a:extLst>
              <a:ext uri="{FF2B5EF4-FFF2-40B4-BE49-F238E27FC236}">
                <a16:creationId xmlns:a16="http://schemas.microsoft.com/office/drawing/2014/main" id="{1C1AD150-D6A3-4B01-CD02-3BECE081B330}"/>
              </a:ext>
            </a:extLst>
          </p:cNvPr>
          <p:cNvSpPr>
            <a:spLocks noChangeShapeType="1"/>
          </p:cNvSpPr>
          <p:nvPr/>
        </p:nvSpPr>
        <p:spPr bwMode="auto">
          <a:xfrm>
            <a:off x="4572000" y="1905000"/>
            <a:ext cx="2520950" cy="515938"/>
          </a:xfrm>
          <a:prstGeom prst="line">
            <a:avLst/>
          </a:prstGeom>
          <a:noFill/>
          <a:ln w="19050">
            <a:solidFill>
              <a:srgbClr val="CC3300"/>
            </a:solidFill>
            <a:miter lim="800000"/>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92" name="スライド番号プレースホルダー 1">
            <a:extLst>
              <a:ext uri="{FF2B5EF4-FFF2-40B4-BE49-F238E27FC236}">
                <a16:creationId xmlns:a16="http://schemas.microsoft.com/office/drawing/2014/main" id="{B9BAB606-3293-F29D-C267-8DEC841016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038CEB-ACC8-41D4-8458-34D4F3CFCE56}" type="slidenum">
              <a:rPr lang="en-US" altLang="ja-JP" sz="1400"/>
              <a:pPr>
                <a:spcBef>
                  <a:spcPct val="0"/>
                </a:spcBef>
                <a:buFontTx/>
                <a:buNone/>
              </a:pPr>
              <a:t>71</a:t>
            </a:fld>
            <a:endParaRPr lang="en-US" altLang="ja-JP" sz="1400"/>
          </a:p>
        </p:txBody>
      </p:sp>
      <p:sp>
        <p:nvSpPr>
          <p:cNvPr id="2" name="円/楕円 1">
            <a:extLst>
              <a:ext uri="{FF2B5EF4-FFF2-40B4-BE49-F238E27FC236}">
                <a16:creationId xmlns:a16="http://schemas.microsoft.com/office/drawing/2014/main" id="{4FCE85EF-78E4-49F8-9306-C52C4A052D15}"/>
              </a:ext>
            </a:extLst>
          </p:cNvPr>
          <p:cNvSpPr/>
          <p:nvPr/>
        </p:nvSpPr>
        <p:spPr bwMode="auto">
          <a:xfrm>
            <a:off x="1042988" y="4762500"/>
            <a:ext cx="6459537" cy="785813"/>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22225" cap="flat" cmpd="sng" algn="ctr">
            <a:solidFill>
              <a:srgbClr val="FF0000"/>
            </a:solidFill>
            <a:prstDash val="solid"/>
            <a:round/>
            <a:headEnd type="none" w="med" len="med"/>
            <a:tailEnd type="none" w="med" len="med"/>
          </a:ln>
          <a:effectLst/>
        </p:spPr>
        <p:txBody>
          <a:bodyPr/>
          <a:lstStyle/>
          <a:p>
            <a:pPr eaLnBrk="1" hangingPunct="1">
              <a:defRPr/>
            </a:pPr>
            <a:r>
              <a:rPr lang="ja-JP" altLang="en-US" sz="2400" i="0" dirty="0">
                <a:solidFill>
                  <a:schemeClr val="tx1"/>
                </a:solidFill>
              </a:rPr>
              <a:t>地域移行支援</a:t>
            </a:r>
            <a:r>
              <a:rPr lang="ja-JP" altLang="en-US" sz="1600" i="0" dirty="0">
                <a:solidFill>
                  <a:schemeClr val="tx1"/>
                </a:solidFill>
              </a:rPr>
              <a:t>（指定一般相談支援事業者）</a:t>
            </a:r>
          </a:p>
        </p:txBody>
      </p:sp>
      <p:sp>
        <p:nvSpPr>
          <p:cNvPr id="50" name="円/楕円 49">
            <a:extLst>
              <a:ext uri="{FF2B5EF4-FFF2-40B4-BE49-F238E27FC236}">
                <a16:creationId xmlns:a16="http://schemas.microsoft.com/office/drawing/2014/main" id="{CCF077BD-0673-6438-6FBD-0EEBDC68A1B7}"/>
              </a:ext>
            </a:extLst>
          </p:cNvPr>
          <p:cNvSpPr>
            <a:spLocks noChangeArrowheads="1"/>
          </p:cNvSpPr>
          <p:nvPr/>
        </p:nvSpPr>
        <p:spPr bwMode="auto">
          <a:xfrm>
            <a:off x="855662" y="2090738"/>
            <a:ext cx="6905625" cy="523875"/>
          </a:xfrm>
          <a:prstGeom prst="ellipse">
            <a:avLst/>
          </a:prstGeom>
          <a:solidFill>
            <a:srgbClr val="FFFF00"/>
          </a:solidFill>
          <a:ln w="22225" algn="ctr">
            <a:solidFill>
              <a:srgbClr val="FF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i="0" dirty="0">
                <a:solidFill>
                  <a:srgbClr val="6600FF"/>
                </a:solidFill>
              </a:rPr>
              <a:t>ピアサポーターなどの関わりが重要</a:t>
            </a:r>
            <a:endParaRPr lang="ja-JP" altLang="en-US" sz="1600" i="0" dirty="0">
              <a:solidFill>
                <a:srgbClr val="6600FF"/>
              </a:solidFill>
            </a:endParaRPr>
          </a:p>
        </p:txBody>
      </p:sp>
    </p:spTree>
    <p:extLst>
      <p:ext uri="{BB962C8B-B14F-4D97-AF65-F5344CB8AC3E}">
        <p14:creationId xmlns:p14="http://schemas.microsoft.com/office/powerpoint/2010/main" val="2673224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7C128017-783B-04A5-E412-771E08349976}"/>
              </a:ext>
            </a:extLst>
          </p:cNvPr>
          <p:cNvSpPr/>
          <p:nvPr/>
        </p:nvSpPr>
        <p:spPr>
          <a:xfrm>
            <a:off x="2798051" y="5877272"/>
            <a:ext cx="3456384"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bg1"/>
                </a:solidFill>
              </a:rPr>
              <a:t>２０１６年４</a:t>
            </a:r>
            <a:r>
              <a:rPr lang="en-US" altLang="ja-JP" sz="2400" dirty="0">
                <a:solidFill>
                  <a:schemeClr val="bg1"/>
                </a:solidFill>
              </a:rPr>
              <a:t> </a:t>
            </a:r>
            <a:r>
              <a:rPr lang="ja-JP" altLang="en-US" sz="2400" dirty="0">
                <a:solidFill>
                  <a:schemeClr val="bg1"/>
                </a:solidFill>
              </a:rPr>
              <a:t>月</a:t>
            </a:r>
            <a:r>
              <a:rPr lang="en-US" altLang="ja-JP" sz="2400" dirty="0">
                <a:solidFill>
                  <a:schemeClr val="bg1"/>
                </a:solidFill>
              </a:rPr>
              <a:t>1 </a:t>
            </a:r>
            <a:r>
              <a:rPr lang="ja-JP" altLang="en-US" sz="2400" dirty="0">
                <a:solidFill>
                  <a:schemeClr val="bg1"/>
                </a:solidFill>
              </a:rPr>
              <a:t>日施行</a:t>
            </a:r>
          </a:p>
        </p:txBody>
      </p:sp>
      <p:sp>
        <p:nvSpPr>
          <p:cNvPr id="3" name="角丸四角形 2">
            <a:extLst>
              <a:ext uri="{FF2B5EF4-FFF2-40B4-BE49-F238E27FC236}">
                <a16:creationId xmlns:a16="http://schemas.microsoft.com/office/drawing/2014/main" id="{5CCC0DC3-3305-A758-AEC0-B0489E37EDC1}"/>
              </a:ext>
            </a:extLst>
          </p:cNvPr>
          <p:cNvSpPr/>
          <p:nvPr/>
        </p:nvSpPr>
        <p:spPr>
          <a:xfrm>
            <a:off x="387350" y="2420938"/>
            <a:ext cx="8353425" cy="32385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Tx/>
              <a:buChar char="•"/>
              <a:defRPr/>
            </a:pPr>
            <a:endParaRPr lang="ja-JP" altLang="en-US"/>
          </a:p>
        </p:txBody>
      </p:sp>
      <p:sp>
        <p:nvSpPr>
          <p:cNvPr id="2" name="正方形/長方形 1">
            <a:extLst>
              <a:ext uri="{FF2B5EF4-FFF2-40B4-BE49-F238E27FC236}">
                <a16:creationId xmlns:a16="http://schemas.microsoft.com/office/drawing/2014/main" id="{63417F85-C3DC-3D3A-EE70-21895C9AF960}"/>
              </a:ext>
            </a:extLst>
          </p:cNvPr>
          <p:cNvSpPr/>
          <p:nvPr/>
        </p:nvSpPr>
        <p:spPr>
          <a:xfrm>
            <a:off x="574675" y="1484313"/>
            <a:ext cx="7921625" cy="4094162"/>
          </a:xfrm>
          <a:prstGeom prst="rect">
            <a:avLst/>
          </a:prstGeom>
        </p:spPr>
        <p:txBody>
          <a:bodyPr>
            <a:spAutoFit/>
          </a:bodyPr>
          <a:lstStyle/>
          <a:p>
            <a:pPr marL="119063" indent="-119063" algn="ctr" defTabSz="873125" eaLnBrk="1" fontAlgn="auto" hangingPunct="1">
              <a:spcBef>
                <a:spcPts val="0"/>
              </a:spcBef>
              <a:spcAft>
                <a:spcPts val="0"/>
              </a:spcAft>
              <a:defRPr/>
            </a:pPr>
            <a:r>
              <a:rPr lang="ja-JP" altLang="en-US" sz="2400" dirty="0">
                <a:solidFill>
                  <a:srgbClr val="FF0000"/>
                </a:solidFill>
                <a:latin typeface="Arial" charset="0"/>
              </a:rPr>
              <a:t>障害を理由とする差別の解消の推進に関する法律 </a:t>
            </a:r>
          </a:p>
          <a:p>
            <a:pPr marL="119063" indent="-119063" algn="ctr" defTabSz="873125" eaLnBrk="1" fontAlgn="auto" hangingPunct="1">
              <a:spcBef>
                <a:spcPts val="0"/>
              </a:spcBef>
              <a:spcAft>
                <a:spcPts val="0"/>
              </a:spcAft>
              <a:defRPr/>
            </a:pPr>
            <a:r>
              <a:rPr lang="ja-JP" altLang="en-US" sz="2400" dirty="0">
                <a:latin typeface="Arial" charset="0"/>
              </a:rPr>
              <a:t>（障害者差別解消法）ができました</a:t>
            </a:r>
            <a:endParaRPr lang="ja-JP" altLang="en-US" sz="2000" dirty="0">
              <a:latin typeface="+mn-lt"/>
              <a:ea typeface="+mn-ea"/>
            </a:endParaRPr>
          </a:p>
          <a:p>
            <a:pPr algn="just" eaLnBrk="1" fontAlgn="auto" hangingPunct="1">
              <a:spcBef>
                <a:spcPts val="0"/>
              </a:spcBef>
              <a:spcAft>
                <a:spcPts val="0"/>
              </a:spcAft>
              <a:defRPr/>
            </a:pPr>
            <a:endParaRPr lang="ja-JP" altLang="en-US" sz="2000" spc="-20" dirty="0">
              <a:solidFill>
                <a:prstClr val="black"/>
              </a:solidFill>
              <a:latin typeface="HGSｺﾞｼｯｸM" pitchFamily="50" charset="-128"/>
              <a:ea typeface="+mn-ea"/>
            </a:endParaRPr>
          </a:p>
          <a:p>
            <a:pPr algn="just" eaLnBrk="1" fontAlgn="auto" hangingPunct="1">
              <a:spcBef>
                <a:spcPts val="0"/>
              </a:spcBef>
              <a:spcAft>
                <a:spcPts val="0"/>
              </a:spcAft>
              <a:defRPr/>
            </a:pPr>
            <a:r>
              <a:rPr lang="ja-JP" altLang="en-US" sz="2400" spc="-20" dirty="0">
                <a:solidFill>
                  <a:prstClr val="black"/>
                </a:solidFill>
                <a:latin typeface="HGSｺﾞｼｯｸM" pitchFamily="50" charset="-128"/>
                <a:ea typeface="+mn-ea"/>
              </a:rPr>
              <a:t>目的</a:t>
            </a:r>
          </a:p>
          <a:p>
            <a:pPr algn="just" eaLnBrk="1" fontAlgn="auto" hangingPunct="1">
              <a:spcBef>
                <a:spcPts val="0"/>
              </a:spcBef>
              <a:spcAft>
                <a:spcPts val="0"/>
              </a:spcAft>
              <a:defRPr/>
            </a:pPr>
            <a:r>
              <a:rPr lang="ja-JP" altLang="en-US" sz="2400" b="0" spc="-20" dirty="0">
                <a:solidFill>
                  <a:prstClr val="black"/>
                </a:solidFill>
                <a:latin typeface="HGSｺﾞｼｯｸM" pitchFamily="50" charset="-128"/>
                <a:ea typeface="+mn-ea"/>
              </a:rPr>
              <a:t>　</a:t>
            </a:r>
            <a:r>
              <a:rPr lang="ja-JP" altLang="en-US" sz="2400" b="0" dirty="0">
                <a:latin typeface="Arial" charset="0"/>
              </a:rPr>
              <a:t>この法律は、障害を理由とする差別の解消の推進に関する基本的な事項や、国の行政機関、地方公共団体等及び民間事業者における障害を理由とする差別を解消する ための措置などについて定めることによって、</a:t>
            </a:r>
            <a:r>
              <a:rPr lang="ja-JP" altLang="en-US" sz="2400" u="sng" dirty="0">
                <a:solidFill>
                  <a:srgbClr val="FF0000"/>
                </a:solidFill>
                <a:effectLst>
                  <a:outerShdw blurRad="38100" dist="38100" dir="2700000" algn="tl">
                    <a:srgbClr val="000000">
                      <a:alpha val="43137"/>
                    </a:srgbClr>
                  </a:outerShdw>
                </a:effectLst>
                <a:latin typeface="Arial" charset="0"/>
              </a:rPr>
              <a:t>すべての国民が障害の有無によって分け隔てられることなく、相互に人格と個性を尊重し合いながら共生する社会の実現につなげることを目的としています。</a:t>
            </a:r>
            <a:endParaRPr lang="ja-JP" altLang="en-US" sz="2400" u="sng" dirty="0">
              <a:solidFill>
                <a:srgbClr val="FF0000"/>
              </a:solidFill>
              <a:effectLst>
                <a:outerShdw blurRad="38100" dist="38100" dir="2700000" algn="tl">
                  <a:srgbClr val="000000">
                    <a:alpha val="43137"/>
                  </a:srgbClr>
                </a:outerShdw>
              </a:effectLst>
              <a:latin typeface="+mn-lt"/>
              <a:ea typeface="+mn-ea"/>
            </a:endParaRPr>
          </a:p>
        </p:txBody>
      </p:sp>
      <p:sp>
        <p:nvSpPr>
          <p:cNvPr id="4" name="角丸四角形 3">
            <a:extLst>
              <a:ext uri="{FF2B5EF4-FFF2-40B4-BE49-F238E27FC236}">
                <a16:creationId xmlns:a16="http://schemas.microsoft.com/office/drawing/2014/main" id="{6FBCF323-FE42-C228-6288-ABB6E4C4FA65}"/>
              </a:ext>
            </a:extLst>
          </p:cNvPr>
          <p:cNvSpPr/>
          <p:nvPr/>
        </p:nvSpPr>
        <p:spPr>
          <a:xfrm>
            <a:off x="1763688" y="260648"/>
            <a:ext cx="5616624" cy="792088"/>
          </a:xfrm>
          <a:prstGeom prst="roundRect">
            <a:avLst/>
          </a:prstGeom>
          <a:solidFill>
            <a:srgbClr val="0066FF">
              <a:alpha val="30000"/>
            </a:srgbClr>
          </a:solidFill>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0066FF"/>
                </a:solidFill>
              </a:rPr>
              <a:t>障害者差別解消法の成立</a:t>
            </a:r>
          </a:p>
        </p:txBody>
      </p:sp>
      <p:sp>
        <p:nvSpPr>
          <p:cNvPr id="55306" name="スライド番号プレースホルダー 4">
            <a:extLst>
              <a:ext uri="{FF2B5EF4-FFF2-40B4-BE49-F238E27FC236}">
                <a16:creationId xmlns:a16="http://schemas.microsoft.com/office/drawing/2014/main" id="{1E9F979E-2B53-21F9-911A-780876612E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40E14BF-2E79-4DF3-B66E-9713AC4EDA57}" type="slidenum">
              <a:rPr lang="en-US" altLang="ja-JP" sz="1400" smtClean="0"/>
              <a:pPr>
                <a:spcBef>
                  <a:spcPct val="0"/>
                </a:spcBef>
                <a:buFontTx/>
                <a:buNone/>
              </a:pPr>
              <a:t>72</a:t>
            </a:fld>
            <a:endParaRPr lang="en-US" altLang="ja-JP" sz="1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1D9B2978-6FEA-5FC1-E1E0-B1C585A3BBF6}"/>
              </a:ext>
            </a:extLst>
          </p:cNvPr>
          <p:cNvSpPr/>
          <p:nvPr/>
        </p:nvSpPr>
        <p:spPr>
          <a:xfrm>
            <a:off x="2607434" y="6067371"/>
            <a:ext cx="3456384"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bg1"/>
                </a:solidFill>
              </a:rPr>
              <a:t>２０２１年６月４日交付</a:t>
            </a:r>
          </a:p>
        </p:txBody>
      </p:sp>
      <p:sp>
        <p:nvSpPr>
          <p:cNvPr id="2" name="正方形/長方形 1">
            <a:extLst>
              <a:ext uri="{FF2B5EF4-FFF2-40B4-BE49-F238E27FC236}">
                <a16:creationId xmlns:a16="http://schemas.microsoft.com/office/drawing/2014/main" id="{3F957E07-DF01-C985-2B6F-7B9A6CAFDC12}"/>
              </a:ext>
            </a:extLst>
          </p:cNvPr>
          <p:cNvSpPr/>
          <p:nvPr/>
        </p:nvSpPr>
        <p:spPr>
          <a:xfrm>
            <a:off x="539750" y="1508125"/>
            <a:ext cx="7956550" cy="4586288"/>
          </a:xfrm>
          <a:prstGeom prst="rect">
            <a:avLst/>
          </a:prstGeom>
        </p:spPr>
        <p:txBody>
          <a:bodyPr>
            <a:spAutoFit/>
          </a:bodyPr>
          <a:lstStyle>
            <a:lvl1pPr marL="119063" indent="-119063" defTabSz="873125">
              <a:defRPr kumimoji="1" sz="3200" b="1">
                <a:solidFill>
                  <a:schemeClr val="tx1"/>
                </a:solidFill>
                <a:latin typeface="Arial" panose="020B0604020202020204" pitchFamily="34" charset="0"/>
                <a:ea typeface="ＭＳ Ｐゴシック" panose="020B0600070205080204" pitchFamily="50" charset="-128"/>
              </a:defRPr>
            </a:lvl1pPr>
            <a:lvl2pPr defTabSz="873125">
              <a:defRPr kumimoji="1" sz="3200" b="1">
                <a:solidFill>
                  <a:schemeClr val="tx1"/>
                </a:solidFill>
                <a:latin typeface="Arial" panose="020B0604020202020204" pitchFamily="34" charset="0"/>
                <a:ea typeface="ＭＳ Ｐゴシック" panose="020B0600070205080204" pitchFamily="50" charset="-128"/>
              </a:defRPr>
            </a:lvl2pPr>
            <a:lvl3pPr defTabSz="873125">
              <a:defRPr kumimoji="1" sz="3200" b="1">
                <a:solidFill>
                  <a:schemeClr val="tx1"/>
                </a:solidFill>
                <a:latin typeface="Arial" panose="020B0604020202020204" pitchFamily="34" charset="0"/>
                <a:ea typeface="ＭＳ Ｐゴシック" panose="020B0600070205080204" pitchFamily="50" charset="-128"/>
              </a:defRPr>
            </a:lvl3pPr>
            <a:lvl4pPr defTabSz="873125">
              <a:defRPr kumimoji="1" sz="3200" b="1">
                <a:solidFill>
                  <a:schemeClr val="tx1"/>
                </a:solidFill>
                <a:latin typeface="Arial" panose="020B0604020202020204" pitchFamily="34" charset="0"/>
                <a:ea typeface="ＭＳ Ｐゴシック" panose="020B0600070205080204" pitchFamily="50" charset="-128"/>
              </a:defRPr>
            </a:lvl4pPr>
            <a:lvl5pPr defTabSz="873125">
              <a:defRPr kumimoji="1" sz="3200" b="1">
                <a:solidFill>
                  <a:schemeClr val="tx1"/>
                </a:solidFill>
                <a:latin typeface="Arial" panose="020B0604020202020204" pitchFamily="34" charset="0"/>
                <a:ea typeface="ＭＳ Ｐゴシック" panose="020B0600070205080204" pitchFamily="50" charset="-128"/>
              </a:defRPr>
            </a:lvl5pPr>
            <a:lvl6pPr marL="2284413" indent="1588" defTabSz="873125"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6pPr>
            <a:lvl7pPr marL="2741613" indent="1588" defTabSz="873125"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7pPr>
            <a:lvl8pPr marL="3198813" indent="1588" defTabSz="873125"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8pPr>
            <a:lvl9pPr marL="3656013" indent="1588" defTabSz="873125" eaLnBrk="0" fontAlgn="base" hangingPunct="0">
              <a:spcBef>
                <a:spcPct val="0"/>
              </a:spcBef>
              <a:spcAft>
                <a:spcPct val="0"/>
              </a:spcAft>
              <a:defRPr kumimoji="1" sz="32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dirty="0">
                <a:solidFill>
                  <a:srgbClr val="FF0000"/>
                </a:solidFill>
                <a:latin typeface="ＭＳ Ｐゴシック" panose="020B0600070205080204" pitchFamily="50" charset="-128"/>
              </a:rPr>
              <a:t>障害を理由とする差別の解消の</a:t>
            </a:r>
          </a:p>
          <a:p>
            <a:pPr algn="ctr" eaLnBrk="1" hangingPunct="1">
              <a:defRPr/>
            </a:pPr>
            <a:r>
              <a:rPr lang="ja-JP" altLang="en-US" dirty="0">
                <a:solidFill>
                  <a:srgbClr val="FF0000"/>
                </a:solidFill>
                <a:latin typeface="ＭＳ Ｐゴシック" panose="020B0600070205080204" pitchFamily="50" charset="-128"/>
              </a:rPr>
              <a:t>推進に関する法律 </a:t>
            </a:r>
          </a:p>
          <a:p>
            <a:pPr algn="just" eaLnBrk="1" hangingPunct="1">
              <a:defRPr/>
            </a:pPr>
            <a:r>
              <a:rPr lang="ja-JP" altLang="en-US" dirty="0">
                <a:solidFill>
                  <a:srgbClr val="000000"/>
                </a:solidFill>
                <a:latin typeface="ＭＳ Ｐゴシック" panose="020B0600070205080204" pitchFamily="50" charset="-128"/>
              </a:rPr>
              <a:t>改正のポイント</a:t>
            </a:r>
          </a:p>
          <a:p>
            <a:pPr algn="just" eaLnBrk="1" hangingPunct="1">
              <a:defRPr/>
            </a:pPr>
            <a:r>
              <a:rPr lang="ja-JP" altLang="en-US" dirty="0">
                <a:solidFill>
                  <a:srgbClr val="000000"/>
                </a:solidFill>
                <a:latin typeface="ＭＳ Ｐゴシック" panose="020B0600070205080204" pitchFamily="50" charset="-128"/>
              </a:rPr>
              <a:t>・</a:t>
            </a:r>
            <a:r>
              <a:rPr lang="ja-JP" altLang="en-US" u="sng" dirty="0">
                <a:solidFill>
                  <a:srgbClr val="FF0000"/>
                </a:solidFill>
                <a:latin typeface="ＭＳ Ｐゴシック" panose="020B0600070205080204" pitchFamily="50" charset="-128"/>
              </a:rPr>
              <a:t>民間事業者も合理的配慮の提供が法的義務になった。</a:t>
            </a:r>
          </a:p>
          <a:p>
            <a:pPr algn="just" eaLnBrk="1" hangingPunct="1">
              <a:defRPr/>
            </a:pPr>
            <a:r>
              <a:rPr lang="ja-JP" altLang="en-US" dirty="0">
                <a:latin typeface="ＭＳ Ｐゴシック" panose="020B0600070205080204" pitchFamily="50" charset="-128"/>
              </a:rPr>
              <a:t>・差別に関する相談について、たらい回しを防止する等の観点から、ワンストップの相談窓口をもうけるなど。</a:t>
            </a:r>
          </a:p>
          <a:p>
            <a:pPr algn="ctr" eaLnBrk="1" hangingPunct="1">
              <a:defRPr/>
            </a:pPr>
            <a:r>
              <a:rPr lang="en-US" altLang="ja-JP" sz="3600" u="sng" dirty="0">
                <a:solidFill>
                  <a:srgbClr val="FF0000"/>
                </a:solidFill>
                <a:latin typeface="ＭＳ Ｐゴシック" panose="020B0600070205080204" pitchFamily="50" charset="-128"/>
              </a:rPr>
              <a:t>※</a:t>
            </a:r>
            <a:r>
              <a:rPr lang="ja-JP" altLang="en-US" sz="3600" u="sng" dirty="0">
                <a:solidFill>
                  <a:srgbClr val="FF0000"/>
                </a:solidFill>
                <a:latin typeface="ＭＳ Ｐゴシック" panose="020B0600070205080204" pitchFamily="50" charset="-128"/>
              </a:rPr>
              <a:t>２０２４年４月１日施行</a:t>
            </a:r>
            <a:endParaRPr lang="ja-JP" altLang="en-US" u="sng" dirty="0">
              <a:solidFill>
                <a:srgbClr val="FF0000"/>
              </a:solidFill>
              <a:effectLst>
                <a:outerShdw blurRad="38100" dist="38100" dir="2700000" algn="tl">
                  <a:srgbClr val="000000"/>
                </a:outerShdw>
              </a:effectLst>
              <a:latin typeface="ＭＳ Ｐゴシック" panose="020B0600070205080204" pitchFamily="50" charset="-128"/>
            </a:endParaRPr>
          </a:p>
        </p:txBody>
      </p:sp>
      <p:sp>
        <p:nvSpPr>
          <p:cNvPr id="4" name="角丸四角形 3">
            <a:extLst>
              <a:ext uri="{FF2B5EF4-FFF2-40B4-BE49-F238E27FC236}">
                <a16:creationId xmlns:a16="http://schemas.microsoft.com/office/drawing/2014/main" id="{510A9588-7FEA-431E-AEBC-4463A86E10CE}"/>
              </a:ext>
            </a:extLst>
          </p:cNvPr>
          <p:cNvSpPr/>
          <p:nvPr/>
        </p:nvSpPr>
        <p:spPr>
          <a:xfrm>
            <a:off x="1763688" y="260648"/>
            <a:ext cx="5616624" cy="792088"/>
          </a:xfrm>
          <a:prstGeom prst="roundRect">
            <a:avLst/>
          </a:prstGeom>
          <a:solidFill>
            <a:srgbClr val="0066FF">
              <a:alpha val="30000"/>
            </a:srgbClr>
          </a:solidFill>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0066FF"/>
                </a:solidFill>
              </a:rPr>
              <a:t>障害者差別解消法の改正</a:t>
            </a:r>
          </a:p>
        </p:txBody>
      </p:sp>
      <p:sp>
        <p:nvSpPr>
          <p:cNvPr id="56329" name="スライド番号プレースホルダー 4">
            <a:extLst>
              <a:ext uri="{FF2B5EF4-FFF2-40B4-BE49-F238E27FC236}">
                <a16:creationId xmlns:a16="http://schemas.microsoft.com/office/drawing/2014/main" id="{CC73DFD1-4CC6-2DC3-DE49-69E1997531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9C7ABB1-821A-4DA4-B257-502C46029D74}" type="slidenum">
              <a:rPr lang="en-US" altLang="ja-JP" sz="1400" smtClean="0"/>
              <a:pPr>
                <a:spcBef>
                  <a:spcPct val="0"/>
                </a:spcBef>
                <a:buFontTx/>
                <a:buNone/>
              </a:pPr>
              <a:t>73</a:t>
            </a:fld>
            <a:endParaRPr lang="en-US" altLang="ja-JP" sz="1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CFCCC6AE-8F3E-8072-770D-01279BA55D87}"/>
              </a:ext>
            </a:extLst>
          </p:cNvPr>
          <p:cNvSpPr>
            <a:spLocks noGrp="1" noChangeArrowheads="1"/>
          </p:cNvSpPr>
          <p:nvPr>
            <p:ph type="body" idx="4294967295"/>
          </p:nvPr>
        </p:nvSpPr>
        <p:spPr>
          <a:xfrm>
            <a:off x="179388" y="260350"/>
            <a:ext cx="8856662" cy="6192838"/>
          </a:xfrm>
          <a:ln>
            <a:solidFill>
              <a:schemeClr val="tx1"/>
            </a:solidFill>
            <a:miter lim="800000"/>
            <a:headEnd/>
            <a:tailEnd/>
          </a:ln>
        </p:spPr>
        <p:txBody>
          <a:bodyPr/>
          <a:lstStyle/>
          <a:p>
            <a:pPr marL="0" indent="0">
              <a:buFontTx/>
              <a:buNone/>
              <a:defRPr/>
            </a:pPr>
            <a:r>
              <a:rPr lang="ja-JP" altLang="en-US" sz="3600" dirty="0">
                <a:solidFill>
                  <a:srgbClr val="FF0000"/>
                </a:solidFill>
              </a:rPr>
              <a:t>障害を理由とする差別とは？ </a:t>
            </a:r>
            <a:r>
              <a:rPr lang="ja-JP" altLang="en-US" dirty="0">
                <a:solidFill>
                  <a:srgbClr val="FF0000"/>
                </a:solidFill>
              </a:rPr>
              <a:t>　</a:t>
            </a:r>
          </a:p>
          <a:p>
            <a:pPr marL="0" indent="0">
              <a:buFontTx/>
              <a:buNone/>
              <a:defRPr/>
            </a:pPr>
            <a:r>
              <a:rPr lang="ja-JP" altLang="en-US" sz="2800" dirty="0"/>
              <a:t>　</a:t>
            </a:r>
            <a:r>
              <a:rPr lang="ja-JP" altLang="en-US" sz="2800" b="1" u="sng" dirty="0">
                <a:solidFill>
                  <a:srgbClr val="FF0000"/>
                </a:solidFill>
                <a:effectLst>
                  <a:outerShdw blurRad="38100" dist="38100" dir="2700000" algn="tl">
                    <a:srgbClr val="000000">
                      <a:alpha val="43137"/>
                    </a:srgbClr>
                  </a:outerShdw>
                </a:effectLst>
              </a:rPr>
              <a:t>障害を理由として、正当な理由なく、サービスの提供を拒否したり、制限したり、条件を付けたりするような行為をいいます。</a:t>
            </a:r>
          </a:p>
          <a:p>
            <a:pPr marL="0" indent="0">
              <a:buFontTx/>
              <a:buNone/>
              <a:defRPr/>
            </a:pPr>
            <a:r>
              <a:rPr lang="ja-JP" altLang="en-US" sz="2800" dirty="0"/>
              <a:t> 　また、障害のある方から何らかの配慮を求める意思の表明</a:t>
            </a:r>
            <a:r>
              <a:rPr lang="en-US" altLang="ja-JP" sz="2800" dirty="0"/>
              <a:t>※</a:t>
            </a:r>
            <a:r>
              <a:rPr lang="ja-JP" altLang="en-US" sz="2800" dirty="0"/>
              <a:t>があった場合には、</a:t>
            </a:r>
            <a:r>
              <a:rPr lang="ja-JP" altLang="en-US" sz="2800" b="1" u="sng" dirty="0"/>
              <a:t>負担になり過ぎない範囲</a:t>
            </a:r>
            <a:r>
              <a:rPr lang="ja-JP" altLang="en-US" sz="2800" dirty="0"/>
              <a:t>で、社会的障壁を取り除くために必要で</a:t>
            </a:r>
            <a:r>
              <a:rPr lang="ja-JP" altLang="en-US" sz="2800" b="1" u="sng" dirty="0">
                <a:solidFill>
                  <a:srgbClr val="FF0000"/>
                </a:solidFill>
              </a:rPr>
              <a:t>合理的な配慮（以下では「合理的配慮」と呼びます。）</a:t>
            </a:r>
            <a:r>
              <a:rPr lang="ja-JP" altLang="en-US" sz="2800" dirty="0"/>
              <a:t>を行うことが求められます。こうした配慮を行わないことで、障害のある方の権利利益が侵害される場合も、差別に当たります。 </a:t>
            </a:r>
          </a:p>
          <a:p>
            <a:pPr marL="0" indent="0">
              <a:buFontTx/>
              <a:buNone/>
              <a:defRPr/>
            </a:pPr>
            <a:r>
              <a:rPr lang="en-US" altLang="ja-JP" sz="2400" b="1" dirty="0">
                <a:solidFill>
                  <a:srgbClr val="0066FF"/>
                </a:solidFill>
              </a:rPr>
              <a:t>※</a:t>
            </a:r>
            <a:r>
              <a:rPr lang="ja-JP" altLang="en-US" sz="2400" b="1" dirty="0">
                <a:solidFill>
                  <a:srgbClr val="0066FF"/>
                </a:solidFill>
              </a:rPr>
              <a:t>知的障害等により本人自らの意思を表明することが困難な場合には、その家族などが本人を補佐して意思の表明をすることもできます。</a:t>
            </a:r>
          </a:p>
          <a:p>
            <a:pPr marL="0" indent="0">
              <a:buFontTx/>
              <a:buNone/>
              <a:defRPr/>
            </a:pPr>
            <a:r>
              <a:rPr lang="ja-JP" altLang="en-US" dirty="0"/>
              <a:t> </a:t>
            </a:r>
            <a:endParaRPr lang="ja-JP" altLang="ja-JP" dirty="0"/>
          </a:p>
        </p:txBody>
      </p:sp>
      <p:sp>
        <p:nvSpPr>
          <p:cNvPr id="26627" name="スライド番号プレースホルダー 1">
            <a:extLst>
              <a:ext uri="{FF2B5EF4-FFF2-40B4-BE49-F238E27FC236}">
                <a16:creationId xmlns:a16="http://schemas.microsoft.com/office/drawing/2014/main" id="{AB0105B0-4132-52F0-BBAD-BF650A74F4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60A0F07-C2F8-4352-BB8A-C677AB53C49B}" type="slidenum">
              <a:rPr lang="en-US" altLang="ja-JP" sz="1400" smtClean="0"/>
              <a:pPr>
                <a:spcBef>
                  <a:spcPct val="0"/>
                </a:spcBef>
                <a:buFontTx/>
                <a:buNone/>
              </a:pPr>
              <a:t>74</a:t>
            </a:fld>
            <a:endParaRPr lang="en-US" altLang="ja-JP" sz="140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1">
            <a:extLst>
              <a:ext uri="{FF2B5EF4-FFF2-40B4-BE49-F238E27FC236}">
                <a16:creationId xmlns:a16="http://schemas.microsoft.com/office/drawing/2014/main" id="{C4380CF9-5192-9305-FBA3-8ADB0D6A4BDF}"/>
              </a:ext>
            </a:extLst>
          </p:cNvPr>
          <p:cNvSpPr txBox="1">
            <a:spLocks noChangeArrowheads="1"/>
          </p:cNvSpPr>
          <p:nvPr/>
        </p:nvSpPr>
        <p:spPr bwMode="auto">
          <a:xfrm>
            <a:off x="468313" y="44624"/>
            <a:ext cx="741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6000" dirty="0">
                <a:solidFill>
                  <a:srgbClr val="FF0000"/>
                </a:solidFill>
              </a:rPr>
              <a:t>障害者差別？</a:t>
            </a:r>
          </a:p>
        </p:txBody>
      </p:sp>
      <p:sp>
        <p:nvSpPr>
          <p:cNvPr id="4" name="テキスト ボックス 3">
            <a:extLst>
              <a:ext uri="{FF2B5EF4-FFF2-40B4-BE49-F238E27FC236}">
                <a16:creationId xmlns:a16="http://schemas.microsoft.com/office/drawing/2014/main" id="{8E81C1B3-95D3-4E95-747F-25DB281F06D8}"/>
              </a:ext>
            </a:extLst>
          </p:cNvPr>
          <p:cNvSpPr txBox="1">
            <a:spLocks noChangeArrowheads="1"/>
          </p:cNvSpPr>
          <p:nvPr/>
        </p:nvSpPr>
        <p:spPr bwMode="auto">
          <a:xfrm>
            <a:off x="346521" y="3297407"/>
            <a:ext cx="8617967"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20000"/>
              </a:spcBef>
            </a:pPr>
            <a:r>
              <a:rPr lang="ja-JP" altLang="en-US" sz="3600">
                <a:solidFill>
                  <a:srgbClr val="FF0000"/>
                </a:solidFill>
              </a:rPr>
              <a:t>障害のある人への言動や対応によって</a:t>
            </a:r>
          </a:p>
          <a:p>
            <a:pPr eaLnBrk="1" hangingPunct="1">
              <a:spcBef>
                <a:spcPct val="20000"/>
              </a:spcBef>
            </a:pPr>
            <a:r>
              <a:rPr lang="ja-JP" altLang="en-US" sz="4400">
                <a:solidFill>
                  <a:srgbClr val="0066FF"/>
                </a:solidFill>
              </a:rPr>
              <a:t>嫌な気持ちになったり</a:t>
            </a:r>
          </a:p>
          <a:p>
            <a:pPr eaLnBrk="1" hangingPunct="1">
              <a:spcBef>
                <a:spcPct val="20000"/>
              </a:spcBef>
            </a:pPr>
            <a:r>
              <a:rPr lang="ja-JP" altLang="en-US" sz="4400">
                <a:solidFill>
                  <a:srgbClr val="0066FF"/>
                </a:solidFill>
              </a:rPr>
              <a:t>寂しい気持ちになったり</a:t>
            </a:r>
          </a:p>
          <a:p>
            <a:pPr eaLnBrk="1" hangingPunct="1">
              <a:spcBef>
                <a:spcPct val="20000"/>
              </a:spcBef>
            </a:pPr>
            <a:r>
              <a:rPr lang="ja-JP" altLang="en-US" sz="4400">
                <a:solidFill>
                  <a:srgbClr val="0066FF"/>
                </a:solidFill>
              </a:rPr>
              <a:t>悲しくなったりすることだと考えます。</a:t>
            </a:r>
          </a:p>
        </p:txBody>
      </p:sp>
      <p:sp>
        <p:nvSpPr>
          <p:cNvPr id="27652" name="スライド番号プレースホルダー 1">
            <a:extLst>
              <a:ext uri="{FF2B5EF4-FFF2-40B4-BE49-F238E27FC236}">
                <a16:creationId xmlns:a16="http://schemas.microsoft.com/office/drawing/2014/main" id="{CD1C3CE5-2E2F-04A0-20D0-1AE06B87BA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862CC4-61BE-496C-8B3F-0DFFA074EF9C}" type="slidenum">
              <a:rPr lang="en-US" altLang="ja-JP" smtClean="0"/>
              <a:pPr/>
              <a:t>75</a:t>
            </a:fld>
            <a:endParaRPr lang="en-US" altLang="ja-JP"/>
          </a:p>
        </p:txBody>
      </p:sp>
      <p:sp>
        <p:nvSpPr>
          <p:cNvPr id="6" name="テキスト ボックス 5">
            <a:extLst>
              <a:ext uri="{FF2B5EF4-FFF2-40B4-BE49-F238E27FC236}">
                <a16:creationId xmlns:a16="http://schemas.microsoft.com/office/drawing/2014/main" id="{C79A2F1C-49C0-EFE5-EBE5-32CC11597AF1}"/>
              </a:ext>
            </a:extLst>
          </p:cNvPr>
          <p:cNvSpPr txBox="1"/>
          <p:nvPr/>
        </p:nvSpPr>
        <p:spPr>
          <a:xfrm>
            <a:off x="493713" y="980728"/>
            <a:ext cx="8159750" cy="2308324"/>
          </a:xfrm>
          <a:prstGeom prst="rect">
            <a:avLst/>
          </a:prstGeom>
          <a:noFill/>
        </p:spPr>
        <p:txBody>
          <a:bodyPr>
            <a:spAutoFit/>
          </a:bodyPr>
          <a:lstStyle/>
          <a:p>
            <a:pPr>
              <a:defRPr/>
            </a:pPr>
            <a:r>
              <a:rPr lang="ja-JP" altLang="en-US" sz="3600" u="sng" dirty="0">
                <a:solidFill>
                  <a:srgbClr val="FF0000"/>
                </a:solidFill>
                <a:effectLst>
                  <a:outerShdw blurRad="38100" dist="38100" dir="2700000" algn="tl">
                    <a:srgbClr val="000000">
                      <a:alpha val="43137"/>
                    </a:srgbClr>
                  </a:outerShdw>
                </a:effectLst>
              </a:rPr>
              <a:t>障害を理由として、正当な理由なく、サービスの提供を拒否したり、制限したり、条件を付けたりするような行為をいいます。</a:t>
            </a:r>
            <a:endParaRPr lang="ja-JP" altLang="en-US" sz="3600" dirty="0"/>
          </a:p>
          <a:p>
            <a:pPr>
              <a:defRPr/>
            </a:pPr>
            <a:r>
              <a:rPr lang="ja-JP" altLang="en-US" sz="3600" dirty="0"/>
              <a:t>　と書いてありますが、これは・・・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ー 1">
            <a:extLst>
              <a:ext uri="{FF2B5EF4-FFF2-40B4-BE49-F238E27FC236}">
                <a16:creationId xmlns:a16="http://schemas.microsoft.com/office/drawing/2014/main" id="{4F2ABDD3-6BE4-E27D-2575-B267F353AE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2867841-00D1-487A-84A4-6C99A16BEB32}" type="slidenum">
              <a:rPr lang="en-US" altLang="ja-JP" sz="1400" smtClean="0"/>
              <a:pPr>
                <a:spcBef>
                  <a:spcPct val="0"/>
                </a:spcBef>
                <a:buFontTx/>
                <a:buNone/>
              </a:pPr>
              <a:t>76</a:t>
            </a:fld>
            <a:endParaRPr lang="en-US" altLang="ja-JP" sz="1400"/>
          </a:p>
        </p:txBody>
      </p:sp>
      <p:sp>
        <p:nvSpPr>
          <p:cNvPr id="58371" name="テキスト ボックス 1">
            <a:extLst>
              <a:ext uri="{FF2B5EF4-FFF2-40B4-BE49-F238E27FC236}">
                <a16:creationId xmlns:a16="http://schemas.microsoft.com/office/drawing/2014/main" id="{C932028B-6BA2-8751-AC20-5320FD1A947D}"/>
              </a:ext>
            </a:extLst>
          </p:cNvPr>
          <p:cNvSpPr txBox="1">
            <a:spLocks noChangeArrowheads="1"/>
          </p:cNvSpPr>
          <p:nvPr/>
        </p:nvSpPr>
        <p:spPr bwMode="auto">
          <a:xfrm>
            <a:off x="395288" y="115888"/>
            <a:ext cx="842486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u="sng">
                <a:solidFill>
                  <a:srgbClr val="FF0000"/>
                </a:solidFill>
                <a:latin typeface="Times New Roman" panose="02020603050405020304" pitchFamily="18" charset="0"/>
              </a:rPr>
              <a:t>教育現場で</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・そもそも分離教育の現状は・・・</a:t>
            </a:r>
          </a:p>
          <a:p>
            <a:pPr eaLnBrk="1" hangingPunct="1">
              <a:spcBef>
                <a:spcPct val="0"/>
              </a:spcBef>
              <a:buFontTx/>
              <a:buNone/>
            </a:pPr>
            <a:r>
              <a:rPr lang="ja-JP" altLang="en-US">
                <a:solidFill>
                  <a:srgbClr val="0066FF"/>
                </a:solidFill>
                <a:latin typeface="Times New Roman" panose="02020603050405020304" pitchFamily="18" charset="0"/>
              </a:rPr>
              <a:t>・合理的配慮を求めたら、特別扱いはできないと</a:t>
            </a:r>
          </a:p>
          <a:p>
            <a:pPr eaLnBrk="1" hangingPunct="1">
              <a:spcBef>
                <a:spcPct val="0"/>
              </a:spcBef>
              <a:buFontTx/>
              <a:buNone/>
            </a:pPr>
            <a:r>
              <a:rPr lang="ja-JP" altLang="en-US">
                <a:solidFill>
                  <a:srgbClr val="0066FF"/>
                </a:solidFill>
                <a:latin typeface="Times New Roman" panose="02020603050405020304" pitchFamily="18" charset="0"/>
              </a:rPr>
              <a:t>　言われた。</a:t>
            </a:r>
          </a:p>
          <a:p>
            <a:pPr eaLnBrk="1" hangingPunct="1">
              <a:spcBef>
                <a:spcPct val="0"/>
              </a:spcBef>
              <a:buFontTx/>
              <a:buNone/>
            </a:pPr>
            <a:r>
              <a:rPr lang="ja-JP" altLang="en-US">
                <a:solidFill>
                  <a:srgbClr val="0066FF"/>
                </a:solidFill>
                <a:latin typeface="Times New Roman" panose="02020603050405020304" pitchFamily="18" charset="0"/>
              </a:rPr>
              <a:t>・学校に来るときは、保護者同伴できてください。</a:t>
            </a:r>
          </a:p>
          <a:p>
            <a:pPr eaLnBrk="1" hangingPunct="1">
              <a:spcBef>
                <a:spcPct val="0"/>
              </a:spcBef>
              <a:buFontTx/>
              <a:buNone/>
            </a:pPr>
            <a:r>
              <a:rPr lang="ja-JP" altLang="en-US">
                <a:solidFill>
                  <a:srgbClr val="0066FF"/>
                </a:solidFill>
                <a:latin typeface="Times New Roman" panose="02020603050405020304" pitchFamily="18" charset="0"/>
              </a:rPr>
              <a:t>・ほかの子どもの迷惑になります。</a:t>
            </a:r>
          </a:p>
          <a:p>
            <a:pPr eaLnBrk="1" hangingPunct="1">
              <a:spcBef>
                <a:spcPct val="0"/>
              </a:spcBef>
              <a:buFontTx/>
              <a:buNone/>
            </a:pPr>
            <a:r>
              <a:rPr lang="ja-JP" altLang="en-US">
                <a:solidFill>
                  <a:srgbClr val="0066FF"/>
                </a:solidFill>
                <a:latin typeface="Times New Roman" panose="02020603050405020304" pitchFamily="18" charset="0"/>
              </a:rPr>
              <a:t>・授業の妨げになります。</a:t>
            </a:r>
          </a:p>
          <a:p>
            <a:pPr eaLnBrk="1" hangingPunct="1">
              <a:spcBef>
                <a:spcPct val="0"/>
              </a:spcBef>
              <a:buFontTx/>
              <a:buNone/>
            </a:pPr>
            <a:r>
              <a:rPr lang="ja-JP" altLang="en-US">
                <a:solidFill>
                  <a:srgbClr val="0066FF"/>
                </a:solidFill>
                <a:latin typeface="Times New Roman" panose="02020603050405020304" pitchFamily="18" charset="0"/>
              </a:rPr>
              <a:t>・修学旅行は、遠慮してください。</a:t>
            </a:r>
          </a:p>
          <a:p>
            <a:pPr eaLnBrk="1" hangingPunct="1">
              <a:spcBef>
                <a:spcPct val="0"/>
              </a:spcBef>
              <a:buFontTx/>
              <a:buNone/>
            </a:pPr>
            <a:r>
              <a:rPr lang="ja-JP" altLang="en-US">
                <a:solidFill>
                  <a:srgbClr val="0066FF"/>
                </a:solidFill>
                <a:latin typeface="Times New Roman" panose="02020603050405020304" pitchFamily="18" charset="0"/>
              </a:rPr>
              <a:t>・お子さんの育ちのために「抜き出しを」</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などなど</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C66DD24F-BC84-8F5C-F6C3-3595F5CC3E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EDB3DC6-AE70-456A-8068-B0A2013265A9}" type="slidenum">
              <a:rPr lang="en-US" altLang="ja-JP" sz="1400" smtClean="0"/>
              <a:pPr>
                <a:spcBef>
                  <a:spcPct val="0"/>
                </a:spcBef>
                <a:buFontTx/>
                <a:buNone/>
              </a:pPr>
              <a:t>77</a:t>
            </a:fld>
            <a:endParaRPr lang="en-US" altLang="ja-JP" sz="1400"/>
          </a:p>
        </p:txBody>
      </p:sp>
      <p:sp>
        <p:nvSpPr>
          <p:cNvPr id="59395" name="テキスト ボックス 1">
            <a:extLst>
              <a:ext uri="{FF2B5EF4-FFF2-40B4-BE49-F238E27FC236}">
                <a16:creationId xmlns:a16="http://schemas.microsoft.com/office/drawing/2014/main" id="{CA112AA6-E507-3497-C229-AEE0C98A6317}"/>
              </a:ext>
            </a:extLst>
          </p:cNvPr>
          <p:cNvSpPr txBox="1">
            <a:spLocks noChangeArrowheads="1"/>
          </p:cNvSpPr>
          <p:nvPr/>
        </p:nvSpPr>
        <p:spPr bwMode="auto">
          <a:xfrm>
            <a:off x="395288" y="115888"/>
            <a:ext cx="842486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u="sng">
                <a:solidFill>
                  <a:srgbClr val="FF0000"/>
                </a:solidFill>
                <a:latin typeface="Times New Roman" panose="02020603050405020304" pitchFamily="18" charset="0"/>
              </a:rPr>
              <a:t>公共交通機関で</a:t>
            </a:r>
          </a:p>
          <a:p>
            <a:pPr eaLnBrk="1" hangingPunct="1">
              <a:spcBef>
                <a:spcPct val="0"/>
              </a:spcBef>
              <a:buFontTx/>
              <a:buNone/>
            </a:pPr>
            <a:r>
              <a:rPr lang="ja-JP" altLang="en-US">
                <a:solidFill>
                  <a:srgbClr val="0066FF"/>
                </a:solidFill>
                <a:latin typeface="Times New Roman" panose="02020603050405020304" pitchFamily="18" charset="0"/>
              </a:rPr>
              <a:t>・車イス利用の場合は、３日前までに連絡くださ</a:t>
            </a:r>
          </a:p>
          <a:p>
            <a:pPr eaLnBrk="1" hangingPunct="1">
              <a:spcBef>
                <a:spcPct val="0"/>
              </a:spcBef>
              <a:buFontTx/>
              <a:buNone/>
            </a:pPr>
            <a:r>
              <a:rPr lang="ja-JP" altLang="en-US">
                <a:solidFill>
                  <a:srgbClr val="0066FF"/>
                </a:solidFill>
                <a:latin typeface="Times New Roman" panose="02020603050405020304" pitchFamily="18" charset="0"/>
              </a:rPr>
              <a:t>　い。</a:t>
            </a:r>
          </a:p>
          <a:p>
            <a:pPr eaLnBrk="1" hangingPunct="1">
              <a:spcBef>
                <a:spcPct val="0"/>
              </a:spcBef>
              <a:buFontTx/>
              <a:buNone/>
            </a:pPr>
            <a:r>
              <a:rPr lang="ja-JP" altLang="en-US">
                <a:solidFill>
                  <a:srgbClr val="0066FF"/>
                </a:solidFill>
                <a:latin typeface="Times New Roman" panose="02020603050405020304" pitchFamily="18" charset="0"/>
              </a:rPr>
              <a:t>・無人駅の利用はできないかも知れません。</a:t>
            </a:r>
          </a:p>
          <a:p>
            <a:pPr eaLnBrk="1" hangingPunct="1">
              <a:spcBef>
                <a:spcPct val="0"/>
              </a:spcBef>
              <a:buFontTx/>
              <a:buNone/>
            </a:pPr>
            <a:r>
              <a:rPr lang="ja-JP" altLang="en-US">
                <a:solidFill>
                  <a:srgbClr val="0066FF"/>
                </a:solidFill>
                <a:latin typeface="Times New Roman" panose="02020603050405020304" pitchFamily="18" charset="0"/>
              </a:rPr>
              <a:t>・乗り換えなしの「普通」で行ってください。</a:t>
            </a:r>
          </a:p>
          <a:p>
            <a:pPr eaLnBrk="1" hangingPunct="1">
              <a:spcBef>
                <a:spcPct val="0"/>
              </a:spcBef>
              <a:buFontTx/>
              <a:buNone/>
            </a:pPr>
            <a:r>
              <a:rPr lang="ja-JP" altLang="en-US">
                <a:solidFill>
                  <a:srgbClr val="0066FF"/>
                </a:solidFill>
                <a:latin typeface="Times New Roman" panose="02020603050405020304" pitchFamily="18" charset="0"/>
              </a:rPr>
              <a:t>・タクシーは、ドライバーも高齢者や女性もいま</a:t>
            </a:r>
          </a:p>
          <a:p>
            <a:pPr eaLnBrk="1" hangingPunct="1">
              <a:spcBef>
                <a:spcPct val="0"/>
              </a:spcBef>
              <a:buFontTx/>
              <a:buNone/>
            </a:pPr>
            <a:r>
              <a:rPr lang="ja-JP" altLang="en-US">
                <a:solidFill>
                  <a:srgbClr val="0066FF"/>
                </a:solidFill>
                <a:latin typeface="Times New Roman" panose="02020603050405020304" pitchFamily="18" charset="0"/>
              </a:rPr>
              <a:t>　すので、体力的にもできないことがあります。　</a:t>
            </a:r>
          </a:p>
          <a:p>
            <a:pPr eaLnBrk="1" hangingPunct="1">
              <a:spcBef>
                <a:spcPct val="0"/>
              </a:spcBef>
              <a:buFontTx/>
              <a:buNone/>
            </a:pPr>
            <a:r>
              <a:rPr lang="ja-JP" altLang="en-US">
                <a:solidFill>
                  <a:srgbClr val="0066FF"/>
                </a:solidFill>
                <a:latin typeface="Times New Roman" panose="02020603050405020304" pitchFamily="18" charset="0"/>
              </a:rPr>
              <a:t>　過重な負担になります。</a:t>
            </a:r>
          </a:p>
          <a:p>
            <a:pPr eaLnBrk="1" hangingPunct="1">
              <a:spcBef>
                <a:spcPct val="0"/>
              </a:spcBef>
              <a:buFontTx/>
              <a:buNone/>
            </a:pPr>
            <a:r>
              <a:rPr lang="ja-JP" altLang="en-US">
                <a:solidFill>
                  <a:srgbClr val="0066FF"/>
                </a:solidFill>
                <a:latin typeface="Times New Roman" panose="02020603050405020304" pitchFamily="18" charset="0"/>
              </a:rPr>
              <a:t>・手動車イスで来てください。</a:t>
            </a:r>
          </a:p>
          <a:p>
            <a:pPr eaLnBrk="1" hangingPunct="1">
              <a:spcBef>
                <a:spcPct val="0"/>
              </a:spcBef>
              <a:buFontTx/>
              <a:buNone/>
            </a:pPr>
            <a:r>
              <a:rPr lang="ja-JP" altLang="en-US">
                <a:solidFill>
                  <a:srgbClr val="0066FF"/>
                </a:solidFill>
                <a:latin typeface="Times New Roman" panose="02020603050405020304" pitchFamily="18" charset="0"/>
              </a:rPr>
              <a:t>・乗り換えに遠回りをしていただきます。</a:t>
            </a:r>
          </a:p>
          <a:p>
            <a:pPr eaLnBrk="1" hangingPunct="1">
              <a:spcBef>
                <a:spcPct val="0"/>
              </a:spcBef>
              <a:buFontTx/>
              <a:buNone/>
            </a:pPr>
            <a:r>
              <a:rPr lang="ja-JP" altLang="en-US">
                <a:solidFill>
                  <a:srgbClr val="0066FF"/>
                </a:solidFill>
                <a:latin typeface="Times New Roman" panose="02020603050405020304" pitchFamily="18" charset="0"/>
              </a:rPr>
              <a:t>・人での問題で、対応できないことがあります。</a:t>
            </a:r>
          </a:p>
          <a:p>
            <a:pPr eaLnBrk="1" hangingPunct="1">
              <a:spcBef>
                <a:spcPct val="0"/>
              </a:spcBef>
              <a:buFontTx/>
              <a:buNone/>
            </a:pPr>
            <a:r>
              <a:rPr lang="ja-JP" altLang="en-US">
                <a:solidFill>
                  <a:srgbClr val="0066FF"/>
                </a:solidFill>
                <a:latin typeface="Times New Roman" panose="02020603050405020304" pitchFamily="18" charset="0"/>
              </a:rPr>
              <a:t>・乗客から苦情が来るので・・・　　　　などなど</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1">
            <a:extLst>
              <a:ext uri="{FF2B5EF4-FFF2-40B4-BE49-F238E27FC236}">
                <a16:creationId xmlns:a16="http://schemas.microsoft.com/office/drawing/2014/main" id="{57987505-3B0D-4B65-DFC7-3B8A6353C2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8037AE1-3323-4147-8E70-D8BC6C07D6DC}" type="slidenum">
              <a:rPr lang="en-US" altLang="ja-JP" sz="1400" smtClean="0"/>
              <a:pPr>
                <a:spcBef>
                  <a:spcPct val="0"/>
                </a:spcBef>
                <a:buFontTx/>
                <a:buNone/>
              </a:pPr>
              <a:t>78</a:t>
            </a:fld>
            <a:endParaRPr lang="en-US" altLang="ja-JP" sz="1400"/>
          </a:p>
        </p:txBody>
      </p:sp>
      <p:sp>
        <p:nvSpPr>
          <p:cNvPr id="60419" name="テキスト ボックス 1">
            <a:extLst>
              <a:ext uri="{FF2B5EF4-FFF2-40B4-BE49-F238E27FC236}">
                <a16:creationId xmlns:a16="http://schemas.microsoft.com/office/drawing/2014/main" id="{E4042C93-C6BE-FF91-6FB2-7D4AB5414DCE}"/>
              </a:ext>
            </a:extLst>
          </p:cNvPr>
          <p:cNvSpPr txBox="1">
            <a:spLocks noChangeArrowheads="1"/>
          </p:cNvSpPr>
          <p:nvPr/>
        </p:nvSpPr>
        <p:spPr bwMode="auto">
          <a:xfrm>
            <a:off x="395288" y="115888"/>
            <a:ext cx="842486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u="sng">
                <a:solidFill>
                  <a:srgbClr val="FF0000"/>
                </a:solidFill>
                <a:latin typeface="Times New Roman" panose="02020603050405020304" pitchFamily="18" charset="0"/>
              </a:rPr>
              <a:t>障害福祉サービス事業所で</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FF0000"/>
                </a:solidFill>
                <a:latin typeface="Times New Roman" panose="02020603050405020304" pitchFamily="18" charset="0"/>
              </a:rPr>
              <a:t>・うちの事業所は、○○障害専門です。</a:t>
            </a:r>
          </a:p>
          <a:p>
            <a:pPr eaLnBrk="1" hangingPunct="1">
              <a:spcBef>
                <a:spcPct val="0"/>
              </a:spcBef>
              <a:buFontTx/>
              <a:buNone/>
            </a:pPr>
            <a:r>
              <a:rPr lang="ja-JP" altLang="en-US">
                <a:solidFill>
                  <a:srgbClr val="FF0000"/>
                </a:solidFill>
                <a:latin typeface="Times New Roman" panose="02020603050405020304" pitchFamily="18" charset="0"/>
              </a:rPr>
              <a:t>・○○障害の方は、ちょっと・・・</a:t>
            </a:r>
          </a:p>
          <a:p>
            <a:pPr eaLnBrk="1" hangingPunct="1">
              <a:spcBef>
                <a:spcPct val="0"/>
              </a:spcBef>
              <a:buFontTx/>
              <a:buNone/>
            </a:pPr>
            <a:r>
              <a:rPr lang="ja-JP" altLang="en-US">
                <a:solidFill>
                  <a:srgbClr val="FF0000"/>
                </a:solidFill>
                <a:latin typeface="Times New Roman" panose="02020603050405020304" pitchFamily="18" charset="0"/>
              </a:rPr>
              <a:t>・ヘルパー事業所で、重度訪問介護は、対応し</a:t>
            </a:r>
          </a:p>
          <a:p>
            <a:pPr eaLnBrk="1" hangingPunct="1">
              <a:spcBef>
                <a:spcPct val="0"/>
              </a:spcBef>
              <a:buFontTx/>
              <a:buNone/>
            </a:pPr>
            <a:r>
              <a:rPr lang="ja-JP" altLang="en-US">
                <a:solidFill>
                  <a:srgbClr val="FF0000"/>
                </a:solidFill>
                <a:latin typeface="Times New Roman" panose="02020603050405020304" pitchFamily="18" charset="0"/>
              </a:rPr>
              <a:t>　ていません。</a:t>
            </a:r>
          </a:p>
          <a:p>
            <a:pPr eaLnBrk="1" hangingPunct="1">
              <a:spcBef>
                <a:spcPct val="0"/>
              </a:spcBef>
              <a:buFontTx/>
              <a:buNone/>
            </a:pPr>
            <a:r>
              <a:rPr lang="ja-JP" altLang="en-US">
                <a:solidFill>
                  <a:srgbClr val="FF0000"/>
                </a:solidFill>
                <a:latin typeface="Times New Roman" panose="02020603050405020304" pitchFamily="18" charset="0"/>
              </a:rPr>
              <a:t>・ルールが守れないので、契約を終了します。</a:t>
            </a:r>
          </a:p>
          <a:p>
            <a:pPr eaLnBrk="1" hangingPunct="1">
              <a:spcBef>
                <a:spcPct val="0"/>
              </a:spcBef>
              <a:buFontTx/>
              <a:buNone/>
            </a:pPr>
            <a:r>
              <a:rPr lang="ja-JP" altLang="en-US">
                <a:solidFill>
                  <a:srgbClr val="FF0000"/>
                </a:solidFill>
                <a:latin typeface="Times New Roman" panose="02020603050405020304" pitchFamily="18" charset="0"/>
              </a:rPr>
              <a:t>　（一方的に）</a:t>
            </a:r>
          </a:p>
          <a:p>
            <a:pPr eaLnBrk="1" hangingPunct="1">
              <a:spcBef>
                <a:spcPct val="0"/>
              </a:spcBef>
              <a:buFontTx/>
              <a:buNone/>
            </a:pPr>
            <a:r>
              <a:rPr lang="ja-JP" altLang="en-US">
                <a:solidFill>
                  <a:srgbClr val="FF0000"/>
                </a:solidFill>
                <a:latin typeface="Times New Roman" panose="02020603050405020304" pitchFamily="18" charset="0"/>
              </a:rPr>
              <a:t>・新型コロナウイルスの対応は、できません。</a:t>
            </a:r>
          </a:p>
          <a:p>
            <a:pPr eaLnBrk="1" hangingPunct="1">
              <a:spcBef>
                <a:spcPct val="0"/>
              </a:spcBef>
              <a:buFontTx/>
              <a:buNone/>
            </a:pPr>
            <a:r>
              <a:rPr lang="ja-JP" altLang="en-US">
                <a:solidFill>
                  <a:srgbClr val="FF0000"/>
                </a:solidFill>
                <a:latin typeface="Times New Roman" panose="02020603050405020304" pitchFamily="18" charset="0"/>
              </a:rPr>
              <a:t>・利用者の抱え込み</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などなど</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C0092D83-95A6-9A03-9147-E1EB9D0D98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6748B4D-69D2-4173-AB77-34608D14D845}" type="slidenum">
              <a:rPr lang="en-US" altLang="ja-JP" sz="1400" smtClean="0"/>
              <a:pPr>
                <a:spcBef>
                  <a:spcPct val="0"/>
                </a:spcBef>
                <a:buFontTx/>
                <a:buNone/>
              </a:pPr>
              <a:t>79</a:t>
            </a:fld>
            <a:endParaRPr lang="en-US" altLang="ja-JP" sz="1400"/>
          </a:p>
        </p:txBody>
      </p:sp>
      <p:sp>
        <p:nvSpPr>
          <p:cNvPr id="61443" name="テキスト ボックス 1">
            <a:extLst>
              <a:ext uri="{FF2B5EF4-FFF2-40B4-BE49-F238E27FC236}">
                <a16:creationId xmlns:a16="http://schemas.microsoft.com/office/drawing/2014/main" id="{97A46985-4B4C-9253-FD21-734EDF40A6CF}"/>
              </a:ext>
            </a:extLst>
          </p:cNvPr>
          <p:cNvSpPr txBox="1">
            <a:spLocks noChangeArrowheads="1"/>
          </p:cNvSpPr>
          <p:nvPr/>
        </p:nvSpPr>
        <p:spPr bwMode="auto">
          <a:xfrm>
            <a:off x="395288" y="115888"/>
            <a:ext cx="8424862"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u="sng">
                <a:solidFill>
                  <a:srgbClr val="FF0000"/>
                </a:solidFill>
                <a:latin typeface="Times New Roman" panose="02020603050405020304" pitchFamily="18" charset="0"/>
              </a:rPr>
              <a:t>行政機関で</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・差別相談があっても最後まで対応しない。</a:t>
            </a:r>
          </a:p>
          <a:p>
            <a:pPr eaLnBrk="1" hangingPunct="1">
              <a:spcBef>
                <a:spcPct val="0"/>
              </a:spcBef>
              <a:buFontTx/>
              <a:buNone/>
            </a:pPr>
            <a:r>
              <a:rPr lang="ja-JP" altLang="en-US">
                <a:solidFill>
                  <a:srgbClr val="0066FF"/>
                </a:solidFill>
                <a:latin typeface="Times New Roman" panose="02020603050405020304" pitchFamily="18" charset="0"/>
              </a:rPr>
              <a:t>・市民病院で、検査棟にエレベーターがないので</a:t>
            </a:r>
          </a:p>
          <a:p>
            <a:pPr eaLnBrk="1" hangingPunct="1">
              <a:spcBef>
                <a:spcPct val="0"/>
              </a:spcBef>
              <a:buFontTx/>
              <a:buNone/>
            </a:pPr>
            <a:r>
              <a:rPr lang="ja-JP" altLang="en-US">
                <a:solidFill>
                  <a:srgbClr val="0066FF"/>
                </a:solidFill>
                <a:latin typeface="Times New Roman" panose="02020603050405020304" pitchFamily="18" charset="0"/>
              </a:rPr>
              <a:t>　車イス利用者や歩行困難者は、人間ドックを受</a:t>
            </a:r>
          </a:p>
          <a:p>
            <a:pPr eaLnBrk="1" hangingPunct="1">
              <a:spcBef>
                <a:spcPct val="0"/>
              </a:spcBef>
              <a:buFontTx/>
              <a:buNone/>
            </a:pPr>
            <a:r>
              <a:rPr lang="ja-JP" altLang="en-US">
                <a:solidFill>
                  <a:srgbClr val="0066FF"/>
                </a:solidFill>
                <a:latin typeface="Times New Roman" panose="02020603050405020304" pitchFamily="18" charset="0"/>
              </a:rPr>
              <a:t>　けられません。</a:t>
            </a:r>
          </a:p>
          <a:p>
            <a:pPr eaLnBrk="1" hangingPunct="1">
              <a:spcBef>
                <a:spcPct val="0"/>
              </a:spcBef>
              <a:buFontTx/>
              <a:buNone/>
            </a:pPr>
            <a:r>
              <a:rPr lang="ja-JP" altLang="en-US">
                <a:solidFill>
                  <a:srgbClr val="0066FF"/>
                </a:solidFill>
                <a:latin typeface="Times New Roman" panose="02020603050405020304" pitchFamily="18" charset="0"/>
              </a:rPr>
              <a:t>・利用できる行政サービスを説明しない。簡単に</a:t>
            </a:r>
          </a:p>
          <a:p>
            <a:pPr eaLnBrk="1" hangingPunct="1">
              <a:spcBef>
                <a:spcPct val="0"/>
              </a:spcBef>
              <a:buFontTx/>
              <a:buNone/>
            </a:pPr>
            <a:r>
              <a:rPr lang="ja-JP" altLang="en-US">
                <a:solidFill>
                  <a:srgbClr val="0066FF"/>
                </a:solidFill>
                <a:latin typeface="Times New Roman" panose="02020603050405020304" pitchFamily="18" charset="0"/>
              </a:rPr>
              <a:t>　利用できないという。</a:t>
            </a:r>
          </a:p>
          <a:p>
            <a:pPr eaLnBrk="1" hangingPunct="1">
              <a:spcBef>
                <a:spcPct val="0"/>
              </a:spcBef>
              <a:buFontTx/>
              <a:buNone/>
            </a:pPr>
            <a:r>
              <a:rPr lang="ja-JP" altLang="en-US">
                <a:solidFill>
                  <a:srgbClr val="0066FF"/>
                </a:solidFill>
                <a:latin typeface="Times New Roman" panose="02020603050405020304" pitchFamily="18" charset="0"/>
              </a:rPr>
              <a:t>・福祉サービスの一方的な利用上限を付けてい　</a:t>
            </a:r>
          </a:p>
          <a:p>
            <a:pPr eaLnBrk="1" hangingPunct="1">
              <a:spcBef>
                <a:spcPct val="0"/>
              </a:spcBef>
              <a:buFontTx/>
              <a:buNone/>
            </a:pPr>
            <a:r>
              <a:rPr lang="ja-JP" altLang="en-US">
                <a:solidFill>
                  <a:srgbClr val="0066FF"/>
                </a:solidFill>
                <a:latin typeface="Times New Roman" panose="02020603050405020304" pitchFamily="18" charset="0"/>
              </a:rPr>
              <a:t>　る。</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などなど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0456E87-FA9A-F9FD-671B-B9D859CC18D5}"/>
              </a:ext>
            </a:extLst>
          </p:cNvPr>
          <p:cNvSpPr>
            <a:spLocks noGrp="1" noChangeArrowheads="1"/>
          </p:cNvSpPr>
          <p:nvPr>
            <p:ph type="title"/>
          </p:nvPr>
        </p:nvSpPr>
        <p:spPr>
          <a:xfrm>
            <a:off x="384175" y="188913"/>
            <a:ext cx="8229600" cy="1392237"/>
          </a:xfrm>
        </p:spPr>
        <p:txBody>
          <a:bodyPr/>
          <a:lstStyle/>
          <a:p>
            <a:pPr eaLnBrk="1" hangingPunct="1"/>
            <a:r>
              <a:rPr lang="ja-JP" altLang="en-US" dirty="0">
                <a:solidFill>
                  <a:srgbClr val="FF0000"/>
                </a:solidFill>
              </a:rPr>
              <a:t>ソーシャルワーカーってなに？</a:t>
            </a:r>
            <a:br>
              <a:rPr lang="ja-JP" altLang="en-US" dirty="0">
                <a:solidFill>
                  <a:srgbClr val="FF0000"/>
                </a:solidFill>
              </a:rPr>
            </a:br>
            <a:r>
              <a:rPr lang="ja-JP" altLang="en-US" sz="3200" dirty="0">
                <a:solidFill>
                  <a:schemeClr val="tx1"/>
                </a:solidFill>
              </a:rPr>
              <a:t>（わかりやすく伝えようとすると）</a:t>
            </a:r>
            <a:endParaRPr lang="ja-JP" altLang="en-US" dirty="0">
              <a:solidFill>
                <a:schemeClr val="tx1"/>
              </a:solidFill>
            </a:endParaRPr>
          </a:p>
        </p:txBody>
      </p:sp>
      <p:sp>
        <p:nvSpPr>
          <p:cNvPr id="13315" name="スライド番号プレースホルダー 1">
            <a:extLst>
              <a:ext uri="{FF2B5EF4-FFF2-40B4-BE49-F238E27FC236}">
                <a16:creationId xmlns:a16="http://schemas.microsoft.com/office/drawing/2014/main" id="{C14E3000-BE0B-378E-C01A-6B3D7532F3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539310A-DACD-4E89-9D93-7742CB7F2306}" type="slidenum">
              <a:rPr lang="ja-JP" altLang="en-US" sz="1400"/>
              <a:pPr>
                <a:spcBef>
                  <a:spcPct val="0"/>
                </a:spcBef>
                <a:buFontTx/>
                <a:buNone/>
              </a:pPr>
              <a:t>8</a:t>
            </a:fld>
            <a:endParaRPr lang="ja-JP" altLang="en-US" sz="1400"/>
          </a:p>
        </p:txBody>
      </p:sp>
      <p:sp>
        <p:nvSpPr>
          <p:cNvPr id="3" name="テキスト ボックス 2">
            <a:extLst>
              <a:ext uri="{FF2B5EF4-FFF2-40B4-BE49-F238E27FC236}">
                <a16:creationId xmlns:a16="http://schemas.microsoft.com/office/drawing/2014/main" id="{72B22071-1639-A03B-9BC0-724E4DBCD26F}"/>
              </a:ext>
            </a:extLst>
          </p:cNvPr>
          <p:cNvSpPr txBox="1">
            <a:spLocks noChangeArrowheads="1"/>
          </p:cNvSpPr>
          <p:nvPr/>
        </p:nvSpPr>
        <p:spPr bwMode="auto">
          <a:xfrm>
            <a:off x="398463" y="1793875"/>
            <a:ext cx="8362950" cy="4419600"/>
          </a:xfrm>
          <a:prstGeom prst="rect">
            <a:avLst/>
          </a:prstGeom>
          <a:noFill/>
          <a:ln w="222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defRPr/>
            </a:pPr>
            <a:r>
              <a:rPr lang="ja-JP" altLang="en-US" sz="4000" dirty="0">
                <a:solidFill>
                  <a:srgbClr val="0066FF"/>
                </a:solidFill>
              </a:rPr>
              <a:t>簡単にいうと、どうすれば、みんなが幸せに暮らしていけるのだろうか。</a:t>
            </a:r>
            <a:endParaRPr lang="en-US" altLang="ja-JP" sz="4000" dirty="0">
              <a:solidFill>
                <a:srgbClr val="0066FF"/>
              </a:solidFill>
            </a:endParaRPr>
          </a:p>
          <a:p>
            <a:pPr eaLnBrk="1" hangingPunct="1">
              <a:buFontTx/>
              <a:buNone/>
              <a:defRPr/>
            </a:pPr>
            <a:endParaRPr lang="ja-JP" altLang="en-US" sz="1050" dirty="0">
              <a:solidFill>
                <a:srgbClr val="0066FF"/>
              </a:solidFill>
            </a:endParaRPr>
          </a:p>
          <a:p>
            <a:pPr eaLnBrk="1" hangingPunct="1">
              <a:buFontTx/>
              <a:buNone/>
              <a:defRPr/>
            </a:pPr>
            <a:r>
              <a:rPr lang="ja-JP" altLang="en-US" sz="4000" dirty="0">
                <a:solidFill>
                  <a:srgbClr val="0066FF"/>
                </a:solidFill>
              </a:rPr>
              <a:t>また、どうすれば、みんなが一緒の社会で暮らしていけることができるのか。</a:t>
            </a:r>
            <a:endParaRPr lang="en-US" altLang="ja-JP" sz="4000" dirty="0">
              <a:solidFill>
                <a:srgbClr val="0066FF"/>
              </a:solidFill>
            </a:endParaRPr>
          </a:p>
          <a:p>
            <a:pPr eaLnBrk="1" hangingPunct="1">
              <a:buFontTx/>
              <a:buNone/>
              <a:defRPr/>
            </a:pPr>
            <a:endParaRPr lang="ja-JP" altLang="en-US" sz="1050" dirty="0">
              <a:solidFill>
                <a:srgbClr val="0066FF"/>
              </a:solidFill>
            </a:endParaRPr>
          </a:p>
          <a:p>
            <a:pPr eaLnBrk="1" hangingPunct="1">
              <a:buFontTx/>
              <a:buNone/>
              <a:defRPr/>
            </a:pPr>
            <a:r>
              <a:rPr lang="ja-JP" altLang="en-US" sz="4000" dirty="0">
                <a:solidFill>
                  <a:srgbClr val="0066FF"/>
                </a:solidFill>
              </a:rPr>
              <a:t>ということを考えて、暮らしやすい社会に変えていくための一翼を担う仕事。</a:t>
            </a:r>
            <a:endParaRPr lang="ja-JP" altLang="en-US"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1">
            <a:extLst>
              <a:ext uri="{FF2B5EF4-FFF2-40B4-BE49-F238E27FC236}">
                <a16:creationId xmlns:a16="http://schemas.microsoft.com/office/drawing/2014/main" id="{0D4EF6F5-14F8-3A1D-D981-71477DCECC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11C4E0C-D160-4BC3-810C-D8240F435081}" type="slidenum">
              <a:rPr lang="en-US" altLang="ja-JP" sz="1400" smtClean="0"/>
              <a:pPr>
                <a:spcBef>
                  <a:spcPct val="0"/>
                </a:spcBef>
                <a:buFontTx/>
                <a:buNone/>
              </a:pPr>
              <a:t>80</a:t>
            </a:fld>
            <a:endParaRPr lang="en-US" altLang="ja-JP" sz="1400"/>
          </a:p>
        </p:txBody>
      </p:sp>
      <p:sp>
        <p:nvSpPr>
          <p:cNvPr id="62467" name="テキスト ボックス 1">
            <a:extLst>
              <a:ext uri="{FF2B5EF4-FFF2-40B4-BE49-F238E27FC236}">
                <a16:creationId xmlns:a16="http://schemas.microsoft.com/office/drawing/2014/main" id="{482C53C2-DA2E-8E01-3EF5-54443A6553A2}"/>
              </a:ext>
            </a:extLst>
          </p:cNvPr>
          <p:cNvSpPr txBox="1">
            <a:spLocks noChangeArrowheads="1"/>
          </p:cNvSpPr>
          <p:nvPr/>
        </p:nvSpPr>
        <p:spPr bwMode="auto">
          <a:xfrm>
            <a:off x="395288" y="115888"/>
            <a:ext cx="8424862"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u="sng">
                <a:solidFill>
                  <a:srgbClr val="FF0000"/>
                </a:solidFill>
                <a:latin typeface="Times New Roman" panose="02020603050405020304" pitchFamily="18" charset="0"/>
              </a:rPr>
              <a:t>その他</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・就労条件で、自力通勤や身辺自立をうたって</a:t>
            </a:r>
          </a:p>
          <a:p>
            <a:pPr eaLnBrk="1" hangingPunct="1">
              <a:spcBef>
                <a:spcPct val="0"/>
              </a:spcBef>
              <a:buFontTx/>
              <a:buNone/>
            </a:pPr>
            <a:r>
              <a:rPr lang="ja-JP" altLang="en-US">
                <a:solidFill>
                  <a:srgbClr val="0066FF"/>
                </a:solidFill>
                <a:latin typeface="Times New Roman" panose="02020603050405020304" pitchFamily="18" charset="0"/>
              </a:rPr>
              <a:t>　いる。</a:t>
            </a:r>
          </a:p>
          <a:p>
            <a:pPr eaLnBrk="1" hangingPunct="1">
              <a:spcBef>
                <a:spcPct val="0"/>
              </a:spcBef>
              <a:buFontTx/>
              <a:buNone/>
            </a:pPr>
            <a:r>
              <a:rPr lang="ja-JP" altLang="en-US">
                <a:solidFill>
                  <a:srgbClr val="0066FF"/>
                </a:solidFill>
                <a:latin typeface="Times New Roman" panose="02020603050405020304" pitchFamily="18" charset="0"/>
              </a:rPr>
              <a:t>・昇級しない。ずうっと最低賃金。</a:t>
            </a:r>
          </a:p>
          <a:p>
            <a:pPr eaLnBrk="1" hangingPunct="1">
              <a:spcBef>
                <a:spcPct val="0"/>
              </a:spcBef>
              <a:buFontTx/>
              <a:buNone/>
            </a:pPr>
            <a:r>
              <a:rPr lang="ja-JP" altLang="en-US">
                <a:solidFill>
                  <a:srgbClr val="0066FF"/>
                </a:solidFill>
                <a:latin typeface="Times New Roman" panose="02020603050405020304" pitchFamily="18" charset="0"/>
              </a:rPr>
              <a:t>・飲食店などの入店拒否。</a:t>
            </a:r>
          </a:p>
          <a:p>
            <a:pPr eaLnBrk="1" hangingPunct="1">
              <a:spcBef>
                <a:spcPct val="0"/>
              </a:spcBef>
              <a:buFontTx/>
              <a:buNone/>
            </a:pPr>
            <a:r>
              <a:rPr lang="ja-JP" altLang="en-US">
                <a:solidFill>
                  <a:srgbClr val="0066FF"/>
                </a:solidFill>
                <a:latin typeface="Times New Roman" panose="02020603050405020304" pitchFamily="18" charset="0"/>
              </a:rPr>
              <a:t>・銀行窓口などでの代筆拒否。</a:t>
            </a:r>
          </a:p>
          <a:p>
            <a:pPr eaLnBrk="1" hangingPunct="1">
              <a:spcBef>
                <a:spcPct val="0"/>
              </a:spcBef>
              <a:buFontTx/>
              <a:buNone/>
            </a:pPr>
            <a:r>
              <a:rPr lang="ja-JP" altLang="en-US">
                <a:solidFill>
                  <a:srgbClr val="0066FF"/>
                </a:solidFill>
                <a:latin typeface="Times New Roman" panose="02020603050405020304" pitchFamily="18" charset="0"/>
              </a:rPr>
              <a:t>・テーマパークでの利用制限。</a:t>
            </a:r>
          </a:p>
          <a:p>
            <a:pPr eaLnBrk="1" hangingPunct="1">
              <a:spcBef>
                <a:spcPct val="0"/>
              </a:spcBef>
              <a:buFontTx/>
              <a:buNone/>
            </a:pPr>
            <a:endParaRPr lang="ja-JP" altLang="en-US">
              <a:solidFill>
                <a:srgbClr val="0066FF"/>
              </a:solidFill>
              <a:latin typeface="Times New Roman" panose="02020603050405020304" pitchFamily="18" charset="0"/>
            </a:endParaRPr>
          </a:p>
          <a:p>
            <a:pPr eaLnBrk="1" hangingPunct="1">
              <a:spcBef>
                <a:spcPct val="0"/>
              </a:spcBef>
              <a:buFontTx/>
              <a:buNone/>
            </a:pPr>
            <a:r>
              <a:rPr lang="ja-JP" altLang="en-US">
                <a:solidFill>
                  <a:srgbClr val="0066FF"/>
                </a:solidFill>
                <a:latin typeface="Times New Roman" panose="02020603050405020304" pitchFamily="18" charset="0"/>
              </a:rPr>
              <a:t>・一人の人間として、対応しない。</a:t>
            </a:r>
          </a:p>
          <a:p>
            <a:pPr eaLnBrk="1" hangingPunct="1">
              <a:spcBef>
                <a:spcPct val="0"/>
              </a:spcBef>
              <a:buFontTx/>
              <a:buNone/>
            </a:pPr>
            <a:r>
              <a:rPr lang="ja-JP" altLang="en-US">
                <a:solidFill>
                  <a:srgbClr val="0066FF"/>
                </a:solidFill>
                <a:latin typeface="Times New Roman" panose="02020603050405020304" pitchFamily="18" charset="0"/>
              </a:rPr>
              <a:t>・話を聞かない。</a:t>
            </a:r>
          </a:p>
          <a:p>
            <a:pPr eaLnBrk="1" hangingPunct="1">
              <a:spcBef>
                <a:spcPct val="0"/>
              </a:spcBef>
              <a:buFontTx/>
              <a:buNone/>
            </a:pPr>
            <a:r>
              <a:rPr lang="ja-JP" altLang="en-US">
                <a:solidFill>
                  <a:srgbClr val="0066FF"/>
                </a:solidFill>
                <a:latin typeface="Times New Roman" panose="02020603050405020304" pitchFamily="18" charset="0"/>
              </a:rPr>
              <a:t>・いない存在としている。</a:t>
            </a:r>
          </a:p>
          <a:p>
            <a:pPr eaLnBrk="1" hangingPunct="1">
              <a:spcBef>
                <a:spcPct val="0"/>
              </a:spcBef>
              <a:buFontTx/>
              <a:buNone/>
            </a:pPr>
            <a:r>
              <a:rPr lang="ja-JP" altLang="en-US">
                <a:solidFill>
                  <a:srgbClr val="0066FF"/>
                </a:solidFill>
                <a:latin typeface="Times New Roman" panose="02020603050405020304" pitchFamily="18" charset="0"/>
              </a:rPr>
              <a:t>などなど</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A90EBAD6-3180-6D3B-8E95-4FA688C6325C}"/>
              </a:ext>
            </a:extLst>
          </p:cNvPr>
          <p:cNvSpPr>
            <a:spLocks noGrp="1" noChangeArrowheads="1"/>
          </p:cNvSpPr>
          <p:nvPr>
            <p:ph type="body" idx="4294967295"/>
          </p:nvPr>
        </p:nvSpPr>
        <p:spPr>
          <a:xfrm>
            <a:off x="179388" y="260350"/>
            <a:ext cx="8856662" cy="6408738"/>
          </a:xfrm>
          <a:ln>
            <a:solidFill>
              <a:schemeClr val="tx1"/>
            </a:solidFill>
            <a:miter lim="800000"/>
            <a:headEnd/>
            <a:tailEnd/>
          </a:ln>
        </p:spPr>
        <p:txBody>
          <a:bodyPr/>
          <a:lstStyle/>
          <a:p>
            <a:pPr marL="0" indent="0">
              <a:buFontTx/>
              <a:buNone/>
            </a:pPr>
            <a:r>
              <a:rPr lang="ja-JP" altLang="en-US"/>
              <a:t>合理的配慮（</a:t>
            </a:r>
            <a:r>
              <a:rPr lang="en-US" altLang="ja-JP"/>
              <a:t>reasonable accommodation</a:t>
            </a:r>
            <a:r>
              <a:rPr lang="ja-JP" altLang="en-US"/>
              <a:t>）</a:t>
            </a:r>
          </a:p>
          <a:p>
            <a:pPr marL="0" indent="0">
              <a:buFontTx/>
              <a:buNone/>
            </a:pPr>
            <a:r>
              <a:rPr lang="en-US" altLang="ja-JP" sz="3600" b="1">
                <a:solidFill>
                  <a:srgbClr val="FF0000"/>
                </a:solidFill>
              </a:rPr>
              <a:t>reasonable</a:t>
            </a:r>
            <a:endParaRPr lang="ja-JP" altLang="en-US" sz="3600" b="1">
              <a:solidFill>
                <a:srgbClr val="FF0000"/>
              </a:solidFill>
            </a:endParaRPr>
          </a:p>
          <a:p>
            <a:pPr marL="0" indent="0">
              <a:buFontTx/>
              <a:buNone/>
            </a:pPr>
            <a:r>
              <a:rPr lang="en-US" altLang="ja-JP" sz="2400" b="1" u="sng"/>
              <a:t>1 </a:t>
            </a:r>
            <a:r>
              <a:rPr lang="ja-JP" altLang="en-US" sz="2400" b="1" u="sng"/>
              <a:t>理にかなっている</a:t>
            </a:r>
            <a:r>
              <a:rPr lang="en-US" altLang="ja-JP" sz="2400" b="1" u="sng"/>
              <a:t>, </a:t>
            </a:r>
            <a:r>
              <a:rPr lang="ja-JP" altLang="en-US" sz="2400" b="1" u="sng"/>
              <a:t>道理の通った</a:t>
            </a:r>
            <a:r>
              <a:rPr lang="en-US" altLang="ja-JP" sz="2400" b="1" u="sng"/>
              <a:t>, </a:t>
            </a:r>
            <a:r>
              <a:rPr lang="ja-JP" altLang="en-US" sz="2400" b="1" u="sng"/>
              <a:t>筋道がたっている</a:t>
            </a:r>
          </a:p>
          <a:p>
            <a:pPr marL="0" indent="0">
              <a:buFontTx/>
              <a:buNone/>
            </a:pPr>
            <a:r>
              <a:rPr lang="en-US" altLang="ja-JP" sz="2400" b="1"/>
              <a:t>2</a:t>
            </a:r>
            <a:r>
              <a:rPr lang="ja-JP" altLang="en-US" sz="2400"/>
              <a:t> 道理にはずれない</a:t>
            </a:r>
            <a:r>
              <a:rPr lang="en-US" altLang="ja-JP" sz="2400"/>
              <a:t>, </a:t>
            </a:r>
            <a:r>
              <a:rPr lang="ja-JP" altLang="en-US" sz="2400"/>
              <a:t>正当な</a:t>
            </a:r>
            <a:r>
              <a:rPr lang="en-US" altLang="ja-JP" sz="2400"/>
              <a:t>, </a:t>
            </a:r>
            <a:r>
              <a:rPr lang="ja-JP" altLang="en-US" sz="2400"/>
              <a:t>公平な</a:t>
            </a:r>
            <a:r>
              <a:rPr lang="en-US" altLang="ja-JP" sz="2400"/>
              <a:t>, </a:t>
            </a:r>
            <a:r>
              <a:rPr lang="ja-JP" altLang="en-US" sz="2400"/>
              <a:t>適当な</a:t>
            </a:r>
            <a:r>
              <a:rPr lang="en-US" altLang="ja-JP" sz="2400"/>
              <a:t>, </a:t>
            </a:r>
            <a:r>
              <a:rPr lang="ja-JP" altLang="en-US" sz="2400"/>
              <a:t>ほどよい</a:t>
            </a:r>
            <a:r>
              <a:rPr lang="en-US" altLang="ja-JP" sz="2400"/>
              <a:t>, </a:t>
            </a:r>
            <a:r>
              <a:rPr lang="ja-JP" altLang="en-US" sz="2400"/>
              <a:t>（値段について）相応な</a:t>
            </a:r>
            <a:r>
              <a:rPr lang="en-US" altLang="ja-JP" sz="2400"/>
              <a:t>, </a:t>
            </a:r>
            <a:r>
              <a:rPr lang="ja-JP" altLang="en-US" sz="2400"/>
              <a:t>法外でない</a:t>
            </a:r>
          </a:p>
          <a:p>
            <a:pPr marL="0" indent="0">
              <a:buFontTx/>
              <a:buNone/>
            </a:pPr>
            <a:r>
              <a:rPr lang="en-US" altLang="ja-JP" sz="3600" b="1">
                <a:solidFill>
                  <a:srgbClr val="FF0000"/>
                </a:solidFill>
              </a:rPr>
              <a:t>accommodation</a:t>
            </a:r>
            <a:endParaRPr lang="ja-JP" altLang="en-US" sz="3600" b="1">
              <a:solidFill>
                <a:srgbClr val="FF0000"/>
              </a:solidFill>
            </a:endParaRPr>
          </a:p>
          <a:p>
            <a:pPr marL="0" indent="0" latinLnBrk="1">
              <a:buFontTx/>
              <a:buNone/>
            </a:pPr>
            <a:r>
              <a:rPr lang="en-US" altLang="ja-JP" sz="2400" b="1"/>
              <a:t>1</a:t>
            </a:r>
            <a:r>
              <a:rPr lang="ja-JP" altLang="en-US" sz="2400"/>
              <a:t> </a:t>
            </a:r>
            <a:r>
              <a:rPr lang="en-US" altLang="ja-JP" sz="2400"/>
              <a:t>(…</a:t>
            </a:r>
            <a:r>
              <a:rPr lang="ja-JP" altLang="en-US" sz="2400"/>
              <a:t>への</a:t>
            </a:r>
            <a:r>
              <a:rPr lang="en-US" altLang="ja-JP" sz="2400"/>
              <a:t>)</a:t>
            </a:r>
            <a:r>
              <a:rPr lang="ja-JP" altLang="en-US" sz="2400"/>
              <a:t>順応，適合</a:t>
            </a:r>
            <a:r>
              <a:rPr lang="en-US" altLang="ja-JP" sz="2400"/>
              <a:t>(adaptation)((</a:t>
            </a:r>
            <a:r>
              <a:rPr lang="en-US" altLang="ja-JP" sz="2400" i="1"/>
              <a:t>to</a:t>
            </a:r>
            <a:r>
              <a:rPr lang="en-US" altLang="ja-JP" sz="2400"/>
              <a:t> ...))</a:t>
            </a:r>
          </a:p>
          <a:p>
            <a:pPr marL="0" indent="0" latinLnBrk="1">
              <a:buFontTx/>
              <a:buNone/>
            </a:pPr>
            <a:r>
              <a:rPr lang="en-US" altLang="ja-JP" sz="2400" b="1"/>
              <a:t>2</a:t>
            </a:r>
            <a:r>
              <a:rPr lang="ja-JP" altLang="en-US" sz="2400"/>
              <a:t> 調整</a:t>
            </a:r>
            <a:r>
              <a:rPr lang="en-US" altLang="ja-JP" sz="2400"/>
              <a:t>(adjustment)</a:t>
            </a:r>
            <a:r>
              <a:rPr lang="ja-JP" altLang="en-US" sz="2400"/>
              <a:t>；</a:t>
            </a:r>
            <a:r>
              <a:rPr lang="en-US" altLang="ja-JP" sz="2400"/>
              <a:t>(</a:t>
            </a:r>
            <a:r>
              <a:rPr lang="ja-JP" altLang="en-US" sz="2400"/>
              <a:t>紛争などの</a:t>
            </a:r>
            <a:r>
              <a:rPr lang="en-US" altLang="ja-JP" sz="2400"/>
              <a:t>)</a:t>
            </a:r>
            <a:r>
              <a:rPr lang="ja-JP" altLang="en-US" sz="2400"/>
              <a:t>和解，調停</a:t>
            </a:r>
            <a:r>
              <a:rPr lang="en-US" altLang="ja-JP" sz="2400"/>
              <a:t>(reconciliation)</a:t>
            </a:r>
          </a:p>
          <a:p>
            <a:pPr marL="0" indent="0" latinLnBrk="1">
              <a:buFontTx/>
              <a:buNone/>
            </a:pPr>
            <a:r>
              <a:rPr lang="en-US" altLang="ja-JP" sz="2400" b="1"/>
              <a:t>3</a:t>
            </a:r>
            <a:r>
              <a:rPr lang="ja-JP" altLang="en-US" sz="2400"/>
              <a:t> </a:t>
            </a:r>
            <a:r>
              <a:rPr lang="en-US" altLang="ja-JP" sz="2400"/>
              <a:t>〔</a:t>
            </a:r>
            <a:r>
              <a:rPr lang="ja-JP" altLang="en-US" sz="2400"/>
              <a:t>社会</a:t>
            </a:r>
            <a:r>
              <a:rPr lang="en-US" altLang="ja-JP" sz="2400"/>
              <a:t>〕 </a:t>
            </a:r>
            <a:r>
              <a:rPr lang="ja-JP" altLang="en-US" sz="2400"/>
              <a:t>応化：個人・集団間で</a:t>
            </a:r>
            <a:r>
              <a:rPr lang="ja-JP" altLang="en-US" sz="2400" b="1" u="sng"/>
              <a:t>相互の適合関係を深めていく過程</a:t>
            </a:r>
            <a:r>
              <a:rPr lang="en-US" altLang="ja-JP" sz="2400" b="1" u="sng"/>
              <a:t>.</a:t>
            </a:r>
          </a:p>
          <a:p>
            <a:pPr marL="0" indent="0" latinLnBrk="1">
              <a:buFontTx/>
              <a:buNone/>
            </a:pPr>
            <a:r>
              <a:rPr lang="en-US" altLang="ja-JP" sz="2400" b="1"/>
              <a:t>4</a:t>
            </a:r>
            <a:r>
              <a:rPr lang="ja-JP" altLang="en-US" sz="2400"/>
              <a:t> 好都合，便宜</a:t>
            </a:r>
            <a:r>
              <a:rPr lang="en-US" altLang="ja-JP" sz="2400"/>
              <a:t>(</a:t>
            </a:r>
            <a:r>
              <a:rPr lang="ja-JP" altLang="en-US" sz="2400"/>
              <a:t>を図ること</a:t>
            </a:r>
            <a:r>
              <a:rPr lang="en-US" altLang="ja-JP" sz="2400"/>
              <a:t>)</a:t>
            </a:r>
            <a:r>
              <a:rPr lang="ja-JP" altLang="en-US" sz="2400"/>
              <a:t>；世話焼き，親切</a:t>
            </a:r>
            <a:r>
              <a:rPr lang="en-US" altLang="ja-JP" sz="2400"/>
              <a:t>(obligingness)</a:t>
            </a:r>
            <a:r>
              <a:rPr lang="ja-JP" altLang="en-US" sz="2400"/>
              <a:t>；</a:t>
            </a:r>
          </a:p>
          <a:p>
            <a:pPr marL="0" indent="0" latinLnBrk="1">
              <a:buFontTx/>
              <a:buNone/>
            </a:pPr>
            <a:r>
              <a:rPr lang="ja-JP" altLang="en-US" sz="2400"/>
              <a:t>　もてなし　　とあるが・・・</a:t>
            </a:r>
          </a:p>
          <a:p>
            <a:pPr marL="0" indent="0">
              <a:buFontTx/>
              <a:buNone/>
            </a:pPr>
            <a:r>
              <a:rPr lang="ja-JP" altLang="en-US" sz="2000" b="1" u="sng">
                <a:solidFill>
                  <a:srgbClr val="6650E8"/>
                </a:solidFill>
              </a:rPr>
              <a:t>一定の理にかなった措置・調整を意味すると訳され、 </a:t>
            </a:r>
          </a:p>
          <a:p>
            <a:pPr marL="0" indent="0">
              <a:buFontTx/>
              <a:buNone/>
            </a:pPr>
            <a:r>
              <a:rPr lang="ja-JP" altLang="en-US" sz="2000" b="1" u="sng">
                <a:solidFill>
                  <a:srgbClr val="6650E8"/>
                </a:solidFill>
              </a:rPr>
              <a:t>具体的には、一定の理にかなった「便宜」「助け」と解釈すべきであろう。</a:t>
            </a:r>
            <a:endParaRPr lang="ja-JP" altLang="ja-JP" sz="2000" b="1" u="sng">
              <a:solidFill>
                <a:srgbClr val="6650E8"/>
              </a:solidFill>
            </a:endParaRPr>
          </a:p>
        </p:txBody>
      </p:sp>
      <p:sp>
        <p:nvSpPr>
          <p:cNvPr id="63491" name="スライド番号プレースホルダー 1">
            <a:extLst>
              <a:ext uri="{FF2B5EF4-FFF2-40B4-BE49-F238E27FC236}">
                <a16:creationId xmlns:a16="http://schemas.microsoft.com/office/drawing/2014/main" id="{23F65121-6C58-ACC4-D67C-824BC7F379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6E2D6D1-274C-46F5-9009-9DF55FF970C4}" type="slidenum">
              <a:rPr lang="en-US" altLang="ja-JP" sz="1400" smtClean="0"/>
              <a:pPr>
                <a:spcBef>
                  <a:spcPct val="0"/>
                </a:spcBef>
                <a:buFontTx/>
                <a:buNone/>
              </a:pPr>
              <a:t>81</a:t>
            </a:fld>
            <a:endParaRPr lang="en-US" altLang="ja-JP" sz="140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a:extLst>
              <a:ext uri="{FF2B5EF4-FFF2-40B4-BE49-F238E27FC236}">
                <a16:creationId xmlns:a16="http://schemas.microsoft.com/office/drawing/2014/main" id="{DF19C52E-7556-DD14-876E-7CF4E863A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734536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1">
            <a:extLst>
              <a:ext uri="{FF2B5EF4-FFF2-40B4-BE49-F238E27FC236}">
                <a16:creationId xmlns:a16="http://schemas.microsoft.com/office/drawing/2014/main" id="{07C1D259-1550-6DC1-3AD3-4184EFAF16A9}"/>
              </a:ext>
            </a:extLst>
          </p:cNvPr>
          <p:cNvSpPr txBox="1">
            <a:spLocks noChangeArrowheads="1"/>
          </p:cNvSpPr>
          <p:nvPr/>
        </p:nvSpPr>
        <p:spPr bwMode="auto">
          <a:xfrm>
            <a:off x="468313" y="404813"/>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a:t>合理的配慮って・・・難しい？</a:t>
            </a:r>
          </a:p>
        </p:txBody>
      </p:sp>
      <p:sp>
        <p:nvSpPr>
          <p:cNvPr id="4" name="テキスト ボックス 3">
            <a:extLst>
              <a:ext uri="{FF2B5EF4-FFF2-40B4-BE49-F238E27FC236}">
                <a16:creationId xmlns:a16="http://schemas.microsoft.com/office/drawing/2014/main" id="{97A007F7-8B76-D93C-A037-073E30CF976E}"/>
              </a:ext>
            </a:extLst>
          </p:cNvPr>
          <p:cNvSpPr txBox="1">
            <a:spLocks noChangeArrowheads="1"/>
          </p:cNvSpPr>
          <p:nvPr/>
        </p:nvSpPr>
        <p:spPr bwMode="auto">
          <a:xfrm>
            <a:off x="1844675" y="5940425"/>
            <a:ext cx="6904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a:t>工夫の積み重ねが大切になってくる！</a:t>
            </a:r>
          </a:p>
        </p:txBody>
      </p:sp>
      <p:sp>
        <p:nvSpPr>
          <p:cNvPr id="64517" name="スライド番号プレースホルダー 1">
            <a:extLst>
              <a:ext uri="{FF2B5EF4-FFF2-40B4-BE49-F238E27FC236}">
                <a16:creationId xmlns:a16="http://schemas.microsoft.com/office/drawing/2014/main" id="{C54AFEA7-B795-43AC-4DB0-3874A64227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ED9001-9009-403E-815B-24D3E51CCAB6}" type="slidenum">
              <a:rPr lang="en-US" altLang="ja-JP" smtClean="0"/>
              <a:pPr/>
              <a:t>82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fade">
                                      <p:cBhvr>
                                        <p:cTn id="7" dur="1000"/>
                                        <p:tgtEl>
                                          <p:spTgt spid="75779"/>
                                        </p:tgtEl>
                                      </p:cBhvr>
                                    </p:animEffect>
                                    <p:anim calcmode="lin" valueType="num">
                                      <p:cBhvr>
                                        <p:cTn id="8" dur="1000" fill="hold"/>
                                        <p:tgtEl>
                                          <p:spTgt spid="75779"/>
                                        </p:tgtEl>
                                        <p:attrNameLst>
                                          <p:attrName>ppt_x</p:attrName>
                                        </p:attrNameLst>
                                      </p:cBhvr>
                                      <p:tavLst>
                                        <p:tav tm="0">
                                          <p:val>
                                            <p:strVal val="#ppt_x"/>
                                          </p:val>
                                        </p:tav>
                                        <p:tav tm="100000">
                                          <p:val>
                                            <p:strVal val="#ppt_x"/>
                                          </p:val>
                                        </p:tav>
                                      </p:tavLst>
                                    </p:anim>
                                    <p:anim calcmode="lin" valueType="num">
                                      <p:cBhvr>
                                        <p:cTn id="9" dur="1000" fill="hold"/>
                                        <p:tgtEl>
                                          <p:spTgt spid="7577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a:extLst>
              <a:ext uri="{FF2B5EF4-FFF2-40B4-BE49-F238E27FC236}">
                <a16:creationId xmlns:a16="http://schemas.microsoft.com/office/drawing/2014/main" id="{064797A5-3EEA-E9F2-3FF4-B2981C776F0F}"/>
              </a:ext>
            </a:extLst>
          </p:cNvPr>
          <p:cNvSpPr txBox="1">
            <a:spLocks noChangeArrowheads="1"/>
          </p:cNvSpPr>
          <p:nvPr/>
        </p:nvSpPr>
        <p:spPr bwMode="auto">
          <a:xfrm>
            <a:off x="683592" y="188640"/>
            <a:ext cx="741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6000">
                <a:solidFill>
                  <a:srgbClr val="FF0000"/>
                </a:solidFill>
              </a:rPr>
              <a:t>合理的配慮とは？</a:t>
            </a:r>
          </a:p>
        </p:txBody>
      </p:sp>
      <p:sp>
        <p:nvSpPr>
          <p:cNvPr id="4" name="テキスト ボックス 3">
            <a:extLst>
              <a:ext uri="{FF2B5EF4-FFF2-40B4-BE49-F238E27FC236}">
                <a16:creationId xmlns:a16="http://schemas.microsoft.com/office/drawing/2014/main" id="{E8B5D5E0-B5D2-48C4-EA06-84188BFE47F5}"/>
              </a:ext>
            </a:extLst>
          </p:cNvPr>
          <p:cNvSpPr txBox="1">
            <a:spLocks noChangeArrowheads="1"/>
          </p:cNvSpPr>
          <p:nvPr/>
        </p:nvSpPr>
        <p:spPr bwMode="auto">
          <a:xfrm>
            <a:off x="179512" y="1268760"/>
            <a:ext cx="8653462"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20000"/>
              </a:spcBef>
            </a:pPr>
            <a:r>
              <a:rPr lang="ja-JP" altLang="en-US" sz="3600" u="sng" dirty="0">
                <a:solidFill>
                  <a:srgbClr val="0066FF"/>
                </a:solidFill>
              </a:rPr>
              <a:t>その人らしく　生きていくための　理にかなった工夫の積み重ねである。</a:t>
            </a:r>
          </a:p>
          <a:p>
            <a:pPr eaLnBrk="1" hangingPunct="1">
              <a:spcBef>
                <a:spcPct val="20000"/>
              </a:spcBef>
            </a:pPr>
            <a:r>
              <a:rPr lang="ja-JP" altLang="en-US" sz="3600" u="sng" dirty="0">
                <a:solidFill>
                  <a:srgbClr val="0066FF"/>
                </a:solidFill>
              </a:rPr>
              <a:t>決して、お願いではなく。まっとうな権利主張。配慮という言葉自体が対等ではない。</a:t>
            </a:r>
          </a:p>
          <a:p>
            <a:pPr eaLnBrk="1" hangingPunct="1">
              <a:spcBef>
                <a:spcPct val="20000"/>
              </a:spcBef>
            </a:pPr>
            <a:r>
              <a:rPr lang="ja-JP" altLang="en-US" sz="3600" u="sng" dirty="0">
                <a:solidFill>
                  <a:srgbClr val="0066FF"/>
                </a:solidFill>
              </a:rPr>
              <a:t>「配慮」というよりは「調整」や「工夫」が馴染む感じがする。</a:t>
            </a:r>
          </a:p>
          <a:p>
            <a:pPr eaLnBrk="1" hangingPunct="1">
              <a:spcBef>
                <a:spcPct val="20000"/>
              </a:spcBef>
            </a:pPr>
            <a:r>
              <a:rPr lang="ja-JP" altLang="en-US" sz="3600" u="sng" dirty="0">
                <a:solidFill>
                  <a:srgbClr val="0066FF"/>
                </a:solidFill>
              </a:rPr>
              <a:t>すなわち、</a:t>
            </a:r>
            <a:r>
              <a:rPr lang="ja-JP" altLang="en-US" sz="3600" u="sng" dirty="0">
                <a:solidFill>
                  <a:srgbClr val="FF0000"/>
                </a:solidFill>
              </a:rPr>
              <a:t>みんながどうすれば、暮らしやすくなっていくのかということを考えながら「工夫」や「調整」を続けていくこと。</a:t>
            </a:r>
          </a:p>
        </p:txBody>
      </p:sp>
      <p:sp>
        <p:nvSpPr>
          <p:cNvPr id="65540" name="スライド番号プレースホルダー 1">
            <a:extLst>
              <a:ext uri="{FF2B5EF4-FFF2-40B4-BE49-F238E27FC236}">
                <a16:creationId xmlns:a16="http://schemas.microsoft.com/office/drawing/2014/main" id="{1DA1B9D6-E36A-AC46-E12E-C4EFE6630F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79711E-71D2-4A0E-836C-61FBA6D14856}" type="slidenum">
              <a:rPr lang="en-US" altLang="ja-JP" smtClean="0"/>
              <a:pPr/>
              <a:t>83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a:extLst>
              <a:ext uri="{FF2B5EF4-FFF2-40B4-BE49-F238E27FC236}">
                <a16:creationId xmlns:a16="http://schemas.microsoft.com/office/drawing/2014/main" id="{9DF34C2C-FFBC-8E85-3F9F-A2D902F70A15}"/>
              </a:ext>
            </a:extLst>
          </p:cNvPr>
          <p:cNvSpPr txBox="1">
            <a:spLocks noChangeArrowheads="1"/>
          </p:cNvSpPr>
          <p:nvPr/>
        </p:nvSpPr>
        <p:spPr bwMode="auto">
          <a:xfrm>
            <a:off x="468313" y="260350"/>
            <a:ext cx="741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6000">
                <a:solidFill>
                  <a:srgbClr val="FF0000"/>
                </a:solidFill>
              </a:rPr>
              <a:t>相談支援専門員として</a:t>
            </a:r>
          </a:p>
        </p:txBody>
      </p:sp>
      <p:sp>
        <p:nvSpPr>
          <p:cNvPr id="4" name="テキスト ボックス 3">
            <a:extLst>
              <a:ext uri="{FF2B5EF4-FFF2-40B4-BE49-F238E27FC236}">
                <a16:creationId xmlns:a16="http://schemas.microsoft.com/office/drawing/2014/main" id="{9948F051-4CDD-94EC-F9A0-4BAA2C18FAD8}"/>
              </a:ext>
            </a:extLst>
          </p:cNvPr>
          <p:cNvSpPr txBox="1">
            <a:spLocks noChangeArrowheads="1"/>
          </p:cNvSpPr>
          <p:nvPr/>
        </p:nvSpPr>
        <p:spPr bwMode="auto">
          <a:xfrm>
            <a:off x="490538" y="1628775"/>
            <a:ext cx="8162925"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sz="6600" u="sng">
                <a:solidFill>
                  <a:srgbClr val="0066FF"/>
                </a:solidFill>
              </a:rPr>
              <a:t>障害者差別解消に</a:t>
            </a:r>
          </a:p>
          <a:p>
            <a:pPr eaLnBrk="1" hangingPunct="1">
              <a:spcBef>
                <a:spcPct val="20000"/>
              </a:spcBef>
            </a:pPr>
            <a:r>
              <a:rPr lang="ja-JP" altLang="en-US" sz="6600" u="sng">
                <a:solidFill>
                  <a:srgbClr val="0066FF"/>
                </a:solidFill>
              </a:rPr>
              <a:t>向けた役割を</a:t>
            </a:r>
          </a:p>
          <a:p>
            <a:pPr eaLnBrk="1" hangingPunct="1">
              <a:spcBef>
                <a:spcPct val="20000"/>
              </a:spcBef>
            </a:pPr>
            <a:r>
              <a:rPr lang="ja-JP" altLang="en-US" sz="6600" u="sng">
                <a:solidFill>
                  <a:srgbClr val="0066FF"/>
                </a:solidFill>
              </a:rPr>
              <a:t>担えているのだろうか。</a:t>
            </a:r>
          </a:p>
        </p:txBody>
      </p:sp>
      <p:sp>
        <p:nvSpPr>
          <p:cNvPr id="69636" name="スライド番号プレースホルダー 1">
            <a:extLst>
              <a:ext uri="{FF2B5EF4-FFF2-40B4-BE49-F238E27FC236}">
                <a16:creationId xmlns:a16="http://schemas.microsoft.com/office/drawing/2014/main" id="{A1C8ED83-86D6-0A78-5755-6BBFC9ED2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BC4210-30F8-4D11-A745-4DD657A446C6}" type="slidenum">
              <a:rPr lang="en-US" altLang="ja-JP" smtClean="0"/>
              <a:pPr/>
              <a:t>84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テキスト ボックス 1">
            <a:extLst>
              <a:ext uri="{FF2B5EF4-FFF2-40B4-BE49-F238E27FC236}">
                <a16:creationId xmlns:a16="http://schemas.microsoft.com/office/drawing/2014/main" id="{3481121A-B5EF-4CF2-0189-3B047DF761DB}"/>
              </a:ext>
            </a:extLst>
          </p:cNvPr>
          <p:cNvSpPr txBox="1">
            <a:spLocks noChangeArrowheads="1"/>
          </p:cNvSpPr>
          <p:nvPr/>
        </p:nvSpPr>
        <p:spPr bwMode="auto">
          <a:xfrm>
            <a:off x="250825" y="260350"/>
            <a:ext cx="864076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5400">
                <a:solidFill>
                  <a:srgbClr val="FF0000"/>
                </a:solidFill>
              </a:rPr>
              <a:t>合理的配慮とは？</a:t>
            </a:r>
          </a:p>
          <a:p>
            <a:pPr algn="ctr" eaLnBrk="1" hangingPunct="1">
              <a:spcBef>
                <a:spcPct val="20000"/>
              </a:spcBef>
            </a:pPr>
            <a:r>
              <a:rPr lang="ja-JP" altLang="en-US" u="sng">
                <a:solidFill>
                  <a:srgbClr val="FF0000"/>
                </a:solidFill>
              </a:rPr>
              <a:t>本当は、「理にかなった調整（工夫）」と呼びたい</a:t>
            </a:r>
          </a:p>
        </p:txBody>
      </p:sp>
      <p:sp>
        <p:nvSpPr>
          <p:cNvPr id="4" name="テキスト ボックス 3">
            <a:extLst>
              <a:ext uri="{FF2B5EF4-FFF2-40B4-BE49-F238E27FC236}">
                <a16:creationId xmlns:a16="http://schemas.microsoft.com/office/drawing/2014/main" id="{3A539EB1-991D-2BE9-CEB2-AB51F071379A}"/>
              </a:ext>
            </a:extLst>
          </p:cNvPr>
          <p:cNvSpPr txBox="1">
            <a:spLocks noChangeArrowheads="1"/>
          </p:cNvSpPr>
          <p:nvPr/>
        </p:nvSpPr>
        <p:spPr bwMode="auto">
          <a:xfrm>
            <a:off x="503238" y="2133600"/>
            <a:ext cx="8162925"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sz="6000" u="sng">
                <a:solidFill>
                  <a:srgbClr val="0066FF"/>
                </a:solidFill>
              </a:rPr>
              <a:t>建設的対話を</a:t>
            </a:r>
          </a:p>
          <a:p>
            <a:pPr eaLnBrk="1" hangingPunct="1">
              <a:spcBef>
                <a:spcPct val="20000"/>
              </a:spcBef>
            </a:pPr>
            <a:r>
              <a:rPr lang="ja-JP" altLang="en-US" sz="6000">
                <a:solidFill>
                  <a:srgbClr val="0066FF"/>
                </a:solidFill>
              </a:rPr>
              <a:t>　　</a:t>
            </a:r>
            <a:r>
              <a:rPr lang="ja-JP" altLang="en-US" sz="6000" u="sng">
                <a:solidFill>
                  <a:srgbClr val="0066FF"/>
                </a:solidFill>
              </a:rPr>
              <a:t>重ねていく中で</a:t>
            </a:r>
          </a:p>
          <a:p>
            <a:pPr eaLnBrk="1" hangingPunct="1">
              <a:spcBef>
                <a:spcPct val="20000"/>
              </a:spcBef>
            </a:pPr>
            <a:r>
              <a:rPr lang="ja-JP" altLang="en-US" sz="6000">
                <a:solidFill>
                  <a:srgbClr val="0066FF"/>
                </a:solidFill>
              </a:rPr>
              <a:t>　　　　</a:t>
            </a:r>
            <a:r>
              <a:rPr lang="ja-JP" altLang="en-US" sz="6000" u="sng">
                <a:solidFill>
                  <a:srgbClr val="0066FF"/>
                </a:solidFill>
              </a:rPr>
              <a:t>今できることを</a:t>
            </a:r>
          </a:p>
          <a:p>
            <a:pPr eaLnBrk="1" hangingPunct="1">
              <a:spcBef>
                <a:spcPct val="20000"/>
              </a:spcBef>
            </a:pPr>
            <a:r>
              <a:rPr lang="ja-JP" altLang="en-US" sz="6000">
                <a:solidFill>
                  <a:srgbClr val="0066FF"/>
                </a:solidFill>
              </a:rPr>
              <a:t>　　　　　　</a:t>
            </a:r>
            <a:r>
              <a:rPr lang="ja-JP" altLang="en-US" sz="6000" u="sng">
                <a:solidFill>
                  <a:srgbClr val="0066FF"/>
                </a:solidFill>
              </a:rPr>
              <a:t>探っていくこと</a:t>
            </a:r>
          </a:p>
        </p:txBody>
      </p:sp>
      <p:sp>
        <p:nvSpPr>
          <p:cNvPr id="33796" name="スライド番号プレースホルダー 1">
            <a:extLst>
              <a:ext uri="{FF2B5EF4-FFF2-40B4-BE49-F238E27FC236}">
                <a16:creationId xmlns:a16="http://schemas.microsoft.com/office/drawing/2014/main" id="{E99FBD54-9CEB-EAE5-A243-A983F206FF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CC86B3-F627-4C96-BA70-DD77EBE5FCC1}" type="slidenum">
              <a:rPr lang="en-US" altLang="ja-JP" smtClean="0"/>
              <a:pPr/>
              <a:t>85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2">
            <a:extLst>
              <a:ext uri="{FF2B5EF4-FFF2-40B4-BE49-F238E27FC236}">
                <a16:creationId xmlns:a16="http://schemas.microsoft.com/office/drawing/2014/main" id="{4C1344BE-826B-0DE2-316B-34C33D4A14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3DC1873-7C6E-41A7-AACA-6438A978EE2A}" type="slidenum">
              <a:rPr lang="en-US" altLang="ja-JP" sz="1400" smtClean="0"/>
              <a:pPr>
                <a:spcBef>
                  <a:spcPct val="0"/>
                </a:spcBef>
                <a:buFontTx/>
                <a:buNone/>
              </a:pPr>
              <a:t>86</a:t>
            </a:fld>
            <a:endParaRPr lang="en-US" altLang="ja-JP" sz="1400"/>
          </a:p>
        </p:txBody>
      </p:sp>
      <p:sp>
        <p:nvSpPr>
          <p:cNvPr id="62467" name="テキスト ボックス 1">
            <a:extLst>
              <a:ext uri="{FF2B5EF4-FFF2-40B4-BE49-F238E27FC236}">
                <a16:creationId xmlns:a16="http://schemas.microsoft.com/office/drawing/2014/main" id="{03D975DE-2A4A-CB3D-8D72-052E4C886973}"/>
              </a:ext>
            </a:extLst>
          </p:cNvPr>
          <p:cNvSpPr txBox="1">
            <a:spLocks noChangeArrowheads="1"/>
          </p:cNvSpPr>
          <p:nvPr/>
        </p:nvSpPr>
        <p:spPr bwMode="auto">
          <a:xfrm>
            <a:off x="503238" y="765175"/>
            <a:ext cx="8135937"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a:solidFill>
                  <a:srgbClr val="0066FF"/>
                </a:solidFill>
              </a:rPr>
              <a:t>相模原事件や</a:t>
            </a:r>
          </a:p>
          <a:p>
            <a:pPr algn="ctr" eaLnBrk="1" hangingPunct="1">
              <a:spcBef>
                <a:spcPct val="0"/>
              </a:spcBef>
              <a:buFontTx/>
              <a:buNone/>
            </a:pPr>
            <a:r>
              <a:rPr lang="ja-JP" altLang="en-US" sz="4400">
                <a:solidFill>
                  <a:srgbClr val="0066FF"/>
                </a:solidFill>
              </a:rPr>
              <a:t>旧優生保護法訴訟などを受けて</a:t>
            </a:r>
          </a:p>
          <a:p>
            <a:pPr algn="ctr" eaLnBrk="1" hangingPunct="1">
              <a:spcBef>
                <a:spcPct val="0"/>
              </a:spcBef>
              <a:buFontTx/>
              <a:buNone/>
            </a:pPr>
            <a:endParaRPr lang="ja-JP" altLang="en-US" sz="4400">
              <a:solidFill>
                <a:srgbClr val="0066FF"/>
              </a:solidFill>
            </a:endParaRPr>
          </a:p>
          <a:p>
            <a:pPr algn="ctr" eaLnBrk="1" hangingPunct="1">
              <a:spcBef>
                <a:spcPct val="0"/>
              </a:spcBef>
              <a:buFontTx/>
              <a:buNone/>
            </a:pPr>
            <a:r>
              <a:rPr lang="ja-JP" altLang="en-US" sz="7200">
                <a:solidFill>
                  <a:srgbClr val="FF0000"/>
                </a:solidFill>
              </a:rPr>
              <a:t>「いのちを絶対に</a:t>
            </a:r>
          </a:p>
          <a:p>
            <a:pPr algn="ctr" eaLnBrk="1" hangingPunct="1">
              <a:spcBef>
                <a:spcPct val="0"/>
              </a:spcBef>
              <a:buFontTx/>
              <a:buNone/>
            </a:pPr>
            <a:r>
              <a:rPr lang="ja-JP" altLang="en-US" sz="7200">
                <a:solidFill>
                  <a:srgbClr val="FF0000"/>
                </a:solidFill>
              </a:rPr>
              <a:t>守っていく」</a:t>
            </a:r>
          </a:p>
          <a:p>
            <a:pPr algn="ctr" eaLnBrk="1" hangingPunct="1">
              <a:spcBef>
                <a:spcPct val="0"/>
              </a:spcBef>
              <a:buFontTx/>
              <a:buNone/>
            </a:pPr>
            <a:r>
              <a:rPr lang="ja-JP" altLang="en-US" sz="7200">
                <a:solidFill>
                  <a:srgbClr val="FF0000"/>
                </a:solidFill>
              </a:rPr>
              <a:t>ことの決意</a:t>
            </a:r>
          </a:p>
        </p:txBody>
      </p:sp>
      <p:pic>
        <p:nvPicPr>
          <p:cNvPr id="62468" name="Picture 2" descr="学校">
            <a:extLst>
              <a:ext uri="{FF2B5EF4-FFF2-40B4-BE49-F238E27FC236}">
                <a16:creationId xmlns:a16="http://schemas.microsoft.com/office/drawing/2014/main" id="{6DA1A5F8-4DB3-A9EF-46CB-03DF8CEB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5001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a:extLst>
              <a:ext uri="{FF2B5EF4-FFF2-40B4-BE49-F238E27FC236}">
                <a16:creationId xmlns:a16="http://schemas.microsoft.com/office/drawing/2014/main" id="{9A953CCC-145D-BEB8-199E-F794DD2EA940}"/>
              </a:ext>
            </a:extLst>
          </p:cNvPr>
          <p:cNvSpPr txBox="1">
            <a:spLocks noChangeArrowheads="1"/>
          </p:cNvSpPr>
          <p:nvPr/>
        </p:nvSpPr>
        <p:spPr bwMode="auto">
          <a:xfrm>
            <a:off x="468313" y="260350"/>
            <a:ext cx="8218487"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4400" dirty="0">
                <a:solidFill>
                  <a:srgbClr val="FF0000"/>
                </a:solidFill>
              </a:rPr>
              <a:t>相模原障害者殺傷事件で</a:t>
            </a:r>
          </a:p>
          <a:p>
            <a:pPr algn="ctr" eaLnBrk="1" hangingPunct="1">
              <a:spcBef>
                <a:spcPct val="20000"/>
              </a:spcBef>
            </a:pPr>
            <a:r>
              <a:rPr lang="ja-JP" altLang="en-US" sz="4400" dirty="0">
                <a:solidFill>
                  <a:srgbClr val="FF0000"/>
                </a:solidFill>
              </a:rPr>
              <a:t>見えてきたこと</a:t>
            </a:r>
          </a:p>
        </p:txBody>
      </p:sp>
      <p:sp>
        <p:nvSpPr>
          <p:cNvPr id="4" name="テキスト ボックス 3">
            <a:extLst>
              <a:ext uri="{FF2B5EF4-FFF2-40B4-BE49-F238E27FC236}">
                <a16:creationId xmlns:a16="http://schemas.microsoft.com/office/drawing/2014/main" id="{FAFD4952-7036-D04D-F5C5-34EB0F032D50}"/>
              </a:ext>
            </a:extLst>
          </p:cNvPr>
          <p:cNvSpPr txBox="1">
            <a:spLocks noChangeArrowheads="1"/>
          </p:cNvSpPr>
          <p:nvPr/>
        </p:nvSpPr>
        <p:spPr bwMode="auto">
          <a:xfrm>
            <a:off x="585788" y="1916832"/>
            <a:ext cx="8162925"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sz="3600" dirty="0"/>
              <a:t>・事件を起こした者だけの問題ではないということ。</a:t>
            </a:r>
          </a:p>
          <a:p>
            <a:pPr eaLnBrk="1" hangingPunct="1">
              <a:spcBef>
                <a:spcPct val="20000"/>
              </a:spcBef>
            </a:pPr>
            <a:r>
              <a:rPr lang="ja-JP" altLang="en-US" sz="3600" dirty="0"/>
              <a:t>・</a:t>
            </a:r>
            <a:r>
              <a:rPr lang="en-US" altLang="ja-JP" sz="3600" dirty="0"/>
              <a:t>『</a:t>
            </a:r>
            <a:r>
              <a:rPr lang="ja-JP" altLang="en-US" sz="3600" dirty="0"/>
              <a:t>障害者</a:t>
            </a:r>
            <a:r>
              <a:rPr lang="en-US" altLang="ja-JP" sz="3600" dirty="0"/>
              <a:t>』</a:t>
            </a:r>
            <a:r>
              <a:rPr lang="ja-JP" altLang="en-US" sz="3600" dirty="0"/>
              <a:t>は、いない方がいいと思っている人もいるということ。</a:t>
            </a:r>
          </a:p>
          <a:p>
            <a:pPr eaLnBrk="1" hangingPunct="1">
              <a:spcBef>
                <a:spcPct val="20000"/>
              </a:spcBef>
            </a:pPr>
            <a:r>
              <a:rPr lang="ja-JP" altLang="en-US" sz="3600" dirty="0"/>
              <a:t>・</a:t>
            </a:r>
            <a:r>
              <a:rPr lang="en-US" altLang="ja-JP" sz="3600" dirty="0"/>
              <a:t>『</a:t>
            </a:r>
            <a:r>
              <a:rPr lang="ja-JP" altLang="en-US" sz="3600" dirty="0"/>
              <a:t>生産性</a:t>
            </a:r>
            <a:r>
              <a:rPr lang="en-US" altLang="ja-JP" sz="3600" dirty="0"/>
              <a:t>』</a:t>
            </a:r>
            <a:r>
              <a:rPr lang="ja-JP" altLang="en-US" sz="3600" dirty="0"/>
              <a:t>という言葉にビクビクしている人がいるということ。</a:t>
            </a:r>
          </a:p>
          <a:p>
            <a:pPr eaLnBrk="1" hangingPunct="1">
              <a:spcBef>
                <a:spcPct val="20000"/>
              </a:spcBef>
            </a:pPr>
            <a:r>
              <a:rPr lang="ja-JP" altLang="en-US" sz="3600" dirty="0"/>
              <a:t>・今もなお</a:t>
            </a:r>
            <a:r>
              <a:rPr lang="en-US" altLang="ja-JP" sz="3600" dirty="0"/>
              <a:t>『</a:t>
            </a:r>
            <a:r>
              <a:rPr lang="ja-JP" altLang="en-US" sz="3600" dirty="0"/>
              <a:t>優生思想</a:t>
            </a:r>
            <a:r>
              <a:rPr lang="en-US" altLang="ja-JP" sz="3600" dirty="0"/>
              <a:t>』</a:t>
            </a:r>
            <a:r>
              <a:rPr lang="ja-JP" altLang="en-US" sz="3600" dirty="0"/>
              <a:t>が健在であるということ。</a:t>
            </a:r>
          </a:p>
        </p:txBody>
      </p:sp>
      <p:sp>
        <p:nvSpPr>
          <p:cNvPr id="65540" name="スライド番号プレースホルダー 1">
            <a:extLst>
              <a:ext uri="{FF2B5EF4-FFF2-40B4-BE49-F238E27FC236}">
                <a16:creationId xmlns:a16="http://schemas.microsoft.com/office/drawing/2014/main" id="{5340BC85-3C80-8B21-508B-B25F9BDD06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25B456-39EB-478E-86FC-1724590B712B}" type="slidenum">
              <a:rPr lang="en-US" altLang="ja-JP" smtClean="0"/>
              <a:pPr/>
              <a:t>87</a:t>
            </a:fld>
            <a:endParaRPr lang="en-US" altLang="ja-JP"/>
          </a:p>
        </p:txBody>
      </p:sp>
    </p:spTree>
    <p:extLst>
      <p:ext uri="{BB962C8B-B14F-4D97-AF65-F5344CB8AC3E}">
        <p14:creationId xmlns:p14="http://schemas.microsoft.com/office/powerpoint/2010/main" val="2797120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1">
            <a:extLst>
              <a:ext uri="{FF2B5EF4-FFF2-40B4-BE49-F238E27FC236}">
                <a16:creationId xmlns:a16="http://schemas.microsoft.com/office/drawing/2014/main" id="{9EA2241C-D785-FF06-1A87-2C3FBDCFD7FB}"/>
              </a:ext>
            </a:extLst>
          </p:cNvPr>
          <p:cNvSpPr txBox="1">
            <a:spLocks noChangeArrowheads="1"/>
          </p:cNvSpPr>
          <p:nvPr/>
        </p:nvSpPr>
        <p:spPr bwMode="auto">
          <a:xfrm>
            <a:off x="200025" y="2457450"/>
            <a:ext cx="8693150" cy="212407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ja-JP" altLang="en-US" sz="6000">
                <a:solidFill>
                  <a:srgbClr val="FF0000"/>
                </a:solidFill>
              </a:rPr>
              <a:t>　生まれてきたら</a:t>
            </a:r>
          </a:p>
          <a:p>
            <a:pPr algn="ctr">
              <a:buFontTx/>
              <a:buNone/>
            </a:pPr>
            <a:r>
              <a:rPr lang="ja-JP" altLang="en-US" sz="6000">
                <a:solidFill>
                  <a:srgbClr val="FF0000"/>
                </a:solidFill>
              </a:rPr>
              <a:t>生き続けるということ</a:t>
            </a:r>
            <a:endParaRPr lang="ja-JP" altLang="en-US" sz="5400">
              <a:solidFill>
                <a:srgbClr val="FF0000"/>
              </a:solidFill>
            </a:endParaRPr>
          </a:p>
        </p:txBody>
      </p:sp>
      <p:sp>
        <p:nvSpPr>
          <p:cNvPr id="66563" name="スライド番号プレースホルダー 1">
            <a:extLst>
              <a:ext uri="{FF2B5EF4-FFF2-40B4-BE49-F238E27FC236}">
                <a16:creationId xmlns:a16="http://schemas.microsoft.com/office/drawing/2014/main" id="{E1070319-6371-7F5E-5A05-7E144E2278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FAF11A2-6D78-4543-8B95-0D47BF16FAC0}" type="slidenum">
              <a:rPr lang="en-US" altLang="ja-JP" sz="1400" smtClean="0">
                <a:latin typeface="Times New Roman" panose="02020603050405020304" pitchFamily="18" charset="0"/>
              </a:rPr>
              <a:pPr>
                <a:spcBef>
                  <a:spcPct val="0"/>
                </a:spcBef>
                <a:buFontTx/>
                <a:buNone/>
              </a:pPr>
              <a:t>88</a:t>
            </a:fld>
            <a:endParaRPr lang="en-US" altLang="ja-JP" sz="1400">
              <a:latin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2">
            <a:extLst>
              <a:ext uri="{FF2B5EF4-FFF2-40B4-BE49-F238E27FC236}">
                <a16:creationId xmlns:a16="http://schemas.microsoft.com/office/drawing/2014/main" id="{C4B1BFCB-1327-599F-BD82-597EE39754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AD3FA26-844B-45AC-ADA3-F4C03AA8B51C}" type="slidenum">
              <a:rPr lang="en-US" altLang="ja-JP" sz="1400" smtClean="0"/>
              <a:pPr>
                <a:spcBef>
                  <a:spcPct val="0"/>
                </a:spcBef>
                <a:buFontTx/>
                <a:buNone/>
              </a:pPr>
              <a:t>89</a:t>
            </a:fld>
            <a:endParaRPr lang="en-US" altLang="ja-JP" sz="1400"/>
          </a:p>
        </p:txBody>
      </p:sp>
      <p:sp>
        <p:nvSpPr>
          <p:cNvPr id="23555" name="テキスト ボックス 1">
            <a:extLst>
              <a:ext uri="{FF2B5EF4-FFF2-40B4-BE49-F238E27FC236}">
                <a16:creationId xmlns:a16="http://schemas.microsoft.com/office/drawing/2014/main" id="{1F4052B6-ECE4-AD14-1C6B-3AB3EDAAF427}"/>
              </a:ext>
            </a:extLst>
          </p:cNvPr>
          <p:cNvSpPr txBox="1">
            <a:spLocks noChangeArrowheads="1"/>
          </p:cNvSpPr>
          <p:nvPr/>
        </p:nvSpPr>
        <p:spPr bwMode="auto">
          <a:xfrm>
            <a:off x="196850" y="532993"/>
            <a:ext cx="85518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rgbClr val="FF0000"/>
                </a:solidFill>
              </a:rPr>
              <a:t>２０２３年１月３０日に日弁連、兵庫県弁護士会主催、障害者差別解消法に関する研修会で、弁護士さんに確認したところ、以下のように言われていました。</a:t>
            </a:r>
          </a:p>
          <a:p>
            <a:pPr eaLnBrk="1" hangingPunct="1">
              <a:spcBef>
                <a:spcPct val="0"/>
              </a:spcBef>
              <a:buFontTx/>
              <a:buNone/>
            </a:pPr>
            <a:r>
              <a:rPr lang="ja-JP" altLang="en-US" sz="3600" dirty="0">
                <a:solidFill>
                  <a:srgbClr val="0066FF"/>
                </a:solidFill>
              </a:rPr>
              <a:t>　確かに「総括所見」には、法的拘束力はない。しかし、国際ルールは、守っていく必要があるので、「法的拘束力」がないとあえて言う必要もない。</a:t>
            </a:r>
          </a:p>
          <a:p>
            <a:pPr eaLnBrk="1" hangingPunct="1">
              <a:spcBef>
                <a:spcPct val="0"/>
              </a:spcBef>
              <a:buFontTx/>
              <a:buNone/>
            </a:pPr>
            <a:r>
              <a:rPr lang="ja-JP" altLang="en-US" sz="3600" dirty="0">
                <a:solidFill>
                  <a:srgbClr val="0066FF"/>
                </a:solidFill>
              </a:rPr>
              <a:t>また、裁判所においては、当然、総括所見も見ていくことにはなっている。</a:t>
            </a:r>
          </a:p>
        </p:txBody>
      </p:sp>
      <p:pic>
        <p:nvPicPr>
          <p:cNvPr id="23556" name="Picture 2" descr="学校">
            <a:extLst>
              <a:ext uri="{FF2B5EF4-FFF2-40B4-BE49-F238E27FC236}">
                <a16:creationId xmlns:a16="http://schemas.microsoft.com/office/drawing/2014/main" id="{6EF264CD-3A16-1BEF-8585-0844A6BA4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5001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19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355AB85-3589-BA51-08F0-852BDC5BA0B9}"/>
              </a:ext>
            </a:extLst>
          </p:cNvPr>
          <p:cNvSpPr>
            <a:spLocks noGrp="1" noChangeArrowheads="1"/>
          </p:cNvSpPr>
          <p:nvPr>
            <p:ph type="title"/>
          </p:nvPr>
        </p:nvSpPr>
        <p:spPr>
          <a:xfrm>
            <a:off x="384175" y="188913"/>
            <a:ext cx="8229600" cy="2035175"/>
          </a:xfrm>
        </p:spPr>
        <p:txBody>
          <a:bodyPr/>
          <a:lstStyle/>
          <a:p>
            <a:pPr eaLnBrk="1" hangingPunct="1"/>
            <a:r>
              <a:rPr lang="ja-JP" altLang="en-US">
                <a:solidFill>
                  <a:srgbClr val="0066FF"/>
                </a:solidFill>
              </a:rPr>
              <a:t>私が専門職として</a:t>
            </a:r>
            <a:br>
              <a:rPr lang="ja-JP" altLang="en-US">
                <a:solidFill>
                  <a:srgbClr val="0066FF"/>
                </a:solidFill>
              </a:rPr>
            </a:br>
            <a:r>
              <a:rPr lang="ja-JP" altLang="en-US">
                <a:solidFill>
                  <a:srgbClr val="0066FF"/>
                </a:solidFill>
              </a:rPr>
              <a:t>障害当事者として</a:t>
            </a:r>
            <a:br>
              <a:rPr lang="ja-JP" altLang="en-US">
                <a:solidFill>
                  <a:srgbClr val="0066FF"/>
                </a:solidFill>
              </a:rPr>
            </a:br>
            <a:r>
              <a:rPr lang="ja-JP" altLang="en-US">
                <a:solidFill>
                  <a:srgbClr val="0066FF"/>
                </a:solidFill>
              </a:rPr>
              <a:t>一貫してめざしているのは・・・？</a:t>
            </a:r>
          </a:p>
        </p:txBody>
      </p:sp>
      <p:sp>
        <p:nvSpPr>
          <p:cNvPr id="4099" name="Rectangle 3">
            <a:extLst>
              <a:ext uri="{FF2B5EF4-FFF2-40B4-BE49-F238E27FC236}">
                <a16:creationId xmlns:a16="http://schemas.microsoft.com/office/drawing/2014/main" id="{A2FFD79B-B1CE-1335-AA9F-81FA5D80DB1C}"/>
              </a:ext>
            </a:extLst>
          </p:cNvPr>
          <p:cNvSpPr>
            <a:spLocks noGrp="1" noChangeArrowheads="1"/>
          </p:cNvSpPr>
          <p:nvPr>
            <p:ph type="body" idx="1"/>
          </p:nvPr>
        </p:nvSpPr>
        <p:spPr>
          <a:xfrm>
            <a:off x="519113" y="2276475"/>
            <a:ext cx="8229600" cy="977900"/>
          </a:xfrm>
        </p:spPr>
        <p:txBody>
          <a:bodyPr/>
          <a:lstStyle/>
          <a:p>
            <a:pPr algn="ctr" eaLnBrk="1" hangingPunct="1">
              <a:lnSpc>
                <a:spcPct val="90000"/>
              </a:lnSpc>
              <a:buFontTx/>
              <a:buNone/>
              <a:defRPr/>
            </a:pPr>
            <a:r>
              <a:rPr lang="ja-JP" altLang="en-US" sz="6600" u="sng" dirty="0">
                <a:solidFill>
                  <a:srgbClr val="FF0000"/>
                </a:solidFill>
                <a:effectLst>
                  <a:outerShdw blurRad="38100" dist="38100" dir="2700000" algn="tl">
                    <a:srgbClr val="000000">
                      <a:alpha val="43137"/>
                    </a:srgbClr>
                  </a:outerShdw>
                </a:effectLst>
              </a:rPr>
              <a:t>フル・インクルージョン</a:t>
            </a:r>
          </a:p>
        </p:txBody>
      </p:sp>
      <p:sp>
        <p:nvSpPr>
          <p:cNvPr id="4" name="Rectangle 3">
            <a:extLst>
              <a:ext uri="{FF2B5EF4-FFF2-40B4-BE49-F238E27FC236}">
                <a16:creationId xmlns:a16="http://schemas.microsoft.com/office/drawing/2014/main" id="{8D868B23-9680-1382-6ED2-4A1191490AC1}"/>
              </a:ext>
            </a:extLst>
          </p:cNvPr>
          <p:cNvSpPr txBox="1">
            <a:spLocks noChangeArrowheads="1"/>
          </p:cNvSpPr>
          <p:nvPr/>
        </p:nvSpPr>
        <p:spPr bwMode="auto">
          <a:xfrm>
            <a:off x="446088" y="3357563"/>
            <a:ext cx="8229600" cy="3355975"/>
          </a:xfrm>
          <a:prstGeom prst="rect">
            <a:avLst/>
          </a:prstGeom>
          <a:noFill/>
          <a:ln>
            <a:noFill/>
          </a:ln>
        </p:spPr>
        <p:txBody>
          <a:bodyPr/>
          <a:lstStyle>
            <a:lvl1pPr marL="341313"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kumimoji="1" sz="2800">
                <a:solidFill>
                  <a:schemeClr val="tx1"/>
                </a:solidFill>
                <a:latin typeface="+mn-lt"/>
                <a:ea typeface="+mn-ea"/>
              </a:defRPr>
            </a:lvl2pPr>
            <a:lvl3pPr marL="1141413"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8600" algn="l" rtl="0" eaLnBrk="0" fontAlgn="base" hangingPunct="0">
              <a:spcBef>
                <a:spcPct val="20000"/>
              </a:spcBef>
              <a:spcAft>
                <a:spcPct val="0"/>
              </a:spcAft>
              <a:buChar char="–"/>
              <a:defRPr kumimoji="1" sz="2000">
                <a:solidFill>
                  <a:schemeClr val="tx1"/>
                </a:solidFill>
                <a:latin typeface="+mn-lt"/>
                <a:ea typeface="+mn-ea"/>
              </a:defRPr>
            </a:lvl4pPr>
            <a:lvl5pPr marL="2055813"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lnSpc>
                <a:spcPct val="90000"/>
              </a:lnSpc>
              <a:buFontTx/>
              <a:buNone/>
              <a:defRPr/>
            </a:pPr>
            <a:r>
              <a:rPr lang="ja-JP" altLang="en-US" sz="4800" b="0" kern="0" dirty="0"/>
              <a:t>完全な</a:t>
            </a:r>
          </a:p>
          <a:p>
            <a:pPr algn="ctr" eaLnBrk="1" hangingPunct="1">
              <a:lnSpc>
                <a:spcPct val="90000"/>
              </a:lnSpc>
              <a:buFontTx/>
              <a:buNone/>
              <a:defRPr/>
            </a:pPr>
            <a:r>
              <a:rPr lang="ja-JP" altLang="en-US" sz="4800" b="0" kern="0" dirty="0"/>
              <a:t>ともに生きていける</a:t>
            </a:r>
          </a:p>
          <a:p>
            <a:pPr algn="ctr" eaLnBrk="1" hangingPunct="1">
              <a:lnSpc>
                <a:spcPct val="90000"/>
              </a:lnSpc>
              <a:buFontTx/>
              <a:buNone/>
              <a:defRPr/>
            </a:pPr>
            <a:r>
              <a:rPr lang="ja-JP" altLang="en-US" sz="4800" b="0" kern="0" dirty="0"/>
              <a:t>ことができる社会を</a:t>
            </a:r>
          </a:p>
          <a:p>
            <a:pPr algn="ctr" eaLnBrk="1" hangingPunct="1">
              <a:lnSpc>
                <a:spcPct val="90000"/>
              </a:lnSpc>
              <a:buFontTx/>
              <a:buNone/>
              <a:defRPr/>
            </a:pPr>
            <a:r>
              <a:rPr lang="ja-JP" altLang="en-US" sz="4800" b="0" kern="0" dirty="0"/>
              <a:t>つくっていくこと・・・</a:t>
            </a:r>
          </a:p>
        </p:txBody>
      </p:sp>
      <p:sp>
        <p:nvSpPr>
          <p:cNvPr id="11269" name="スライド番号プレースホルダー 1">
            <a:extLst>
              <a:ext uri="{FF2B5EF4-FFF2-40B4-BE49-F238E27FC236}">
                <a16:creationId xmlns:a16="http://schemas.microsoft.com/office/drawing/2014/main" id="{E4F3B101-8804-3AC9-D6F3-1B090DC636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011EDE-57C6-4E5A-9DE1-0296CB3A1F70}" type="slidenum">
              <a:rPr lang="en-US" altLang="ja-JP" smtClean="0"/>
              <a:pPr/>
              <a:t>9</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2">
            <a:extLst>
              <a:ext uri="{FF2B5EF4-FFF2-40B4-BE49-F238E27FC236}">
                <a16:creationId xmlns:a16="http://schemas.microsoft.com/office/drawing/2014/main" id="{C4B1BFCB-1327-599F-BD82-597EE39754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AD3FA26-844B-45AC-ADA3-F4C03AA8B51C}" type="slidenum">
              <a:rPr lang="en-US" altLang="ja-JP" sz="1400" smtClean="0"/>
              <a:pPr>
                <a:spcBef>
                  <a:spcPct val="0"/>
                </a:spcBef>
                <a:buFontTx/>
                <a:buNone/>
              </a:pPr>
              <a:t>90</a:t>
            </a:fld>
            <a:endParaRPr lang="en-US" altLang="ja-JP" sz="1400"/>
          </a:p>
        </p:txBody>
      </p:sp>
      <p:sp>
        <p:nvSpPr>
          <p:cNvPr id="23555" name="テキスト ボックス 1">
            <a:extLst>
              <a:ext uri="{FF2B5EF4-FFF2-40B4-BE49-F238E27FC236}">
                <a16:creationId xmlns:a16="http://schemas.microsoft.com/office/drawing/2014/main" id="{1F4052B6-ECE4-AD14-1C6B-3AB3EDAAF427}"/>
              </a:ext>
            </a:extLst>
          </p:cNvPr>
          <p:cNvSpPr txBox="1">
            <a:spLocks noChangeArrowheads="1"/>
          </p:cNvSpPr>
          <p:nvPr/>
        </p:nvSpPr>
        <p:spPr bwMode="auto">
          <a:xfrm>
            <a:off x="268609" y="116632"/>
            <a:ext cx="8551863"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0000"/>
                </a:solidFill>
              </a:rPr>
              <a:t>「総括所見」が出て、もしかしたら影響があると思いたいポイント。</a:t>
            </a:r>
          </a:p>
          <a:p>
            <a:pPr eaLnBrk="1" hangingPunct="1">
              <a:spcBef>
                <a:spcPct val="0"/>
              </a:spcBef>
              <a:buNone/>
            </a:pPr>
            <a:r>
              <a:rPr lang="ja-JP" altLang="en-US" dirty="0">
                <a:solidFill>
                  <a:srgbClr val="0066FF"/>
                </a:solidFill>
              </a:rPr>
              <a:t>・障害者総合支援法改正</a:t>
            </a:r>
          </a:p>
          <a:p>
            <a:pPr algn="l">
              <a:buNone/>
            </a:pPr>
            <a:r>
              <a:rPr lang="ja-JP" altLang="en-US" sz="2400" b="0" i="0" u="none" strike="noStrike" baseline="0" dirty="0">
                <a:latin typeface="CIDFont+F1"/>
              </a:rPr>
              <a:t>１．障害者等の地域生活の支援体制の充実</a:t>
            </a:r>
          </a:p>
          <a:p>
            <a:pPr algn="l">
              <a:buNone/>
            </a:pPr>
            <a:r>
              <a:rPr lang="ja-JP" altLang="en-US" sz="2400" b="0" i="0" u="none" strike="noStrike" baseline="0" dirty="0">
                <a:latin typeface="CIDFont+F2"/>
              </a:rPr>
              <a:t>　　</a:t>
            </a:r>
            <a:r>
              <a:rPr lang="en-US" altLang="ja-JP" sz="2400" b="0" i="0" u="none" strike="noStrike" baseline="0" dirty="0">
                <a:latin typeface="CIDFont+F2"/>
              </a:rPr>
              <a:t>【</a:t>
            </a:r>
            <a:r>
              <a:rPr lang="ja-JP" altLang="en-US" sz="2400" b="0" i="0" u="none" strike="noStrike" baseline="0" dirty="0">
                <a:latin typeface="CIDFont+F2"/>
              </a:rPr>
              <a:t>障害者総合支援法、精神保健福祉法</a:t>
            </a:r>
            <a:r>
              <a:rPr lang="en-US" altLang="ja-JP" sz="2400" b="0" i="0" u="none" strike="noStrike" baseline="0" dirty="0">
                <a:latin typeface="CIDFont+F2"/>
              </a:rPr>
              <a:t>】</a:t>
            </a:r>
          </a:p>
          <a:p>
            <a:pPr algn="l">
              <a:buNone/>
            </a:pPr>
            <a:r>
              <a:rPr lang="ja-JP" altLang="en-US" sz="2400" b="0" i="0" u="none" strike="noStrike" baseline="0" dirty="0">
                <a:latin typeface="CIDFont+F2"/>
              </a:rPr>
              <a:t>① 共同生活援助（グループホーム）の支援内容として、一人暮らし等を希望する者に対する支援や退居後の相談等が含まれることを、法律上明確化する。</a:t>
            </a:r>
            <a:endParaRPr lang="ja-JP" altLang="en-US" sz="1800" b="0" i="0" u="none" strike="noStrike" baseline="0" dirty="0">
              <a:latin typeface="CIDFont+F2"/>
            </a:endParaRPr>
          </a:p>
          <a:p>
            <a:pPr algn="l">
              <a:buNone/>
            </a:pPr>
            <a:r>
              <a:rPr lang="ja-JP" altLang="en-US" sz="2400" dirty="0"/>
              <a:t>医療保護入院の見直し、入院者訪問支援事業の創設、</a:t>
            </a:r>
          </a:p>
          <a:p>
            <a:pPr algn="l">
              <a:buNone/>
            </a:pPr>
            <a:r>
              <a:rPr lang="ja-JP" altLang="en-US" sz="2400" dirty="0"/>
              <a:t>その他、地域移行率のアップ</a:t>
            </a:r>
          </a:p>
          <a:p>
            <a:pPr eaLnBrk="1" hangingPunct="1">
              <a:spcBef>
                <a:spcPct val="0"/>
              </a:spcBef>
              <a:buNone/>
            </a:pPr>
            <a:r>
              <a:rPr lang="ja-JP" altLang="en-US" dirty="0">
                <a:solidFill>
                  <a:srgbClr val="0066FF"/>
                </a:solidFill>
              </a:rPr>
              <a:t>・訴訟</a:t>
            </a:r>
          </a:p>
          <a:p>
            <a:pPr eaLnBrk="1" hangingPunct="1">
              <a:spcBef>
                <a:spcPct val="0"/>
              </a:spcBef>
              <a:buNone/>
            </a:pPr>
            <a:r>
              <a:rPr lang="ja-JP" altLang="en-US" sz="2800" dirty="0"/>
              <a:t>福岡県「さるく」逮捕監禁事件　懲役３年</a:t>
            </a:r>
          </a:p>
          <a:p>
            <a:pPr eaLnBrk="1" hangingPunct="1">
              <a:spcBef>
                <a:spcPct val="0"/>
              </a:spcBef>
              <a:buNone/>
            </a:pPr>
            <a:r>
              <a:rPr lang="ja-JP" altLang="en-US" sz="2800" dirty="0"/>
              <a:t>旧優生保護法訴訟　仙台地裁　原告勝訴</a:t>
            </a:r>
          </a:p>
          <a:p>
            <a:pPr eaLnBrk="1" hangingPunct="1">
              <a:spcBef>
                <a:spcPct val="0"/>
              </a:spcBef>
              <a:buNone/>
            </a:pPr>
            <a:r>
              <a:rPr lang="ja-JP" altLang="en-US" sz="2400" dirty="0"/>
              <a:t>　除斥期間を認めない　２０２３年の大阪高裁判決　原告勝訴</a:t>
            </a:r>
            <a:endParaRPr lang="ja-JP" altLang="en-US" sz="2000" dirty="0"/>
          </a:p>
          <a:p>
            <a:pPr eaLnBrk="1" hangingPunct="1">
              <a:spcBef>
                <a:spcPct val="0"/>
              </a:spcBef>
              <a:buNone/>
            </a:pPr>
            <a:r>
              <a:rPr lang="ja-JP" altLang="en-US" sz="1800" dirty="0"/>
              <a:t>　</a:t>
            </a:r>
            <a:endParaRPr lang="ja-JP" altLang="en-US" sz="2800" dirty="0"/>
          </a:p>
        </p:txBody>
      </p:sp>
      <p:pic>
        <p:nvPicPr>
          <p:cNvPr id="23556" name="Picture 2" descr="学校">
            <a:extLst>
              <a:ext uri="{FF2B5EF4-FFF2-40B4-BE49-F238E27FC236}">
                <a16:creationId xmlns:a16="http://schemas.microsoft.com/office/drawing/2014/main" id="{6EF264CD-3A16-1BEF-8585-0844A6BA4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5001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382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a:extLst>
              <a:ext uri="{FF2B5EF4-FFF2-40B4-BE49-F238E27FC236}">
                <a16:creationId xmlns:a16="http://schemas.microsoft.com/office/drawing/2014/main" id="{9A953CCC-145D-BEB8-199E-F794DD2EA940}"/>
              </a:ext>
            </a:extLst>
          </p:cNvPr>
          <p:cNvSpPr txBox="1">
            <a:spLocks noChangeArrowheads="1"/>
          </p:cNvSpPr>
          <p:nvPr/>
        </p:nvSpPr>
        <p:spPr bwMode="auto">
          <a:xfrm>
            <a:off x="468313" y="260350"/>
            <a:ext cx="821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5400" dirty="0">
                <a:solidFill>
                  <a:srgbClr val="FF0000"/>
                </a:solidFill>
              </a:rPr>
              <a:t>私たちの使命</a:t>
            </a:r>
          </a:p>
        </p:txBody>
      </p:sp>
      <p:sp>
        <p:nvSpPr>
          <p:cNvPr id="4" name="テキスト ボックス 3">
            <a:extLst>
              <a:ext uri="{FF2B5EF4-FFF2-40B4-BE49-F238E27FC236}">
                <a16:creationId xmlns:a16="http://schemas.microsoft.com/office/drawing/2014/main" id="{FAFD4952-7036-D04D-F5C5-34EB0F032D50}"/>
              </a:ext>
            </a:extLst>
          </p:cNvPr>
          <p:cNvSpPr txBox="1">
            <a:spLocks noChangeArrowheads="1"/>
          </p:cNvSpPr>
          <p:nvPr/>
        </p:nvSpPr>
        <p:spPr bwMode="auto">
          <a:xfrm>
            <a:off x="323528" y="1412776"/>
            <a:ext cx="83787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20000"/>
              </a:spcBef>
            </a:pPr>
            <a:r>
              <a:rPr lang="ja-JP" altLang="en-US" sz="4000" dirty="0"/>
              <a:t>・多様性を理解し、その人自身の暮ら</a:t>
            </a:r>
          </a:p>
          <a:p>
            <a:pPr eaLnBrk="1" hangingPunct="1">
              <a:spcBef>
                <a:spcPct val="20000"/>
              </a:spcBef>
            </a:pPr>
            <a:r>
              <a:rPr lang="ja-JP" altLang="en-US" sz="4000" dirty="0"/>
              <a:t>　しを応援する。</a:t>
            </a:r>
          </a:p>
          <a:p>
            <a:pPr eaLnBrk="1" hangingPunct="1">
              <a:spcBef>
                <a:spcPct val="20000"/>
              </a:spcBef>
            </a:pPr>
            <a:r>
              <a:rPr lang="ja-JP" altLang="en-US" sz="4000" dirty="0"/>
              <a:t>・本人の最善の利益と向き合い続ける。</a:t>
            </a:r>
          </a:p>
          <a:p>
            <a:pPr eaLnBrk="1" hangingPunct="1">
              <a:spcBef>
                <a:spcPct val="20000"/>
              </a:spcBef>
            </a:pPr>
            <a:r>
              <a:rPr lang="ja-JP" altLang="en-US" sz="4000" dirty="0"/>
              <a:t>・「生きづらさ」「暮らしづらさ」を解消し</a:t>
            </a:r>
          </a:p>
          <a:p>
            <a:pPr eaLnBrk="1" hangingPunct="1">
              <a:spcBef>
                <a:spcPct val="20000"/>
              </a:spcBef>
            </a:pPr>
            <a:r>
              <a:rPr lang="ja-JP" altLang="en-US" sz="4000" dirty="0"/>
              <a:t>　ていく。</a:t>
            </a:r>
          </a:p>
          <a:p>
            <a:pPr eaLnBrk="1" hangingPunct="1">
              <a:spcBef>
                <a:spcPct val="20000"/>
              </a:spcBef>
            </a:pPr>
            <a:r>
              <a:rPr lang="ja-JP" altLang="en-US" sz="4000" dirty="0"/>
              <a:t>・そして、すべての「命」を守り続ける。</a:t>
            </a:r>
          </a:p>
        </p:txBody>
      </p:sp>
      <p:sp>
        <p:nvSpPr>
          <p:cNvPr id="65540" name="スライド番号プレースホルダー 1">
            <a:extLst>
              <a:ext uri="{FF2B5EF4-FFF2-40B4-BE49-F238E27FC236}">
                <a16:creationId xmlns:a16="http://schemas.microsoft.com/office/drawing/2014/main" id="{5340BC85-3C80-8B21-508B-B25F9BDD06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25B456-39EB-478E-86FC-1724590B712B}" type="slidenum">
              <a:rPr lang="en-US" altLang="ja-JP" smtClean="0"/>
              <a:pPr/>
              <a:t>91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a:extLst>
              <a:ext uri="{FF2B5EF4-FFF2-40B4-BE49-F238E27FC236}">
                <a16:creationId xmlns:a16="http://schemas.microsoft.com/office/drawing/2014/main" id="{9A953CCC-145D-BEB8-199E-F794DD2EA940}"/>
              </a:ext>
            </a:extLst>
          </p:cNvPr>
          <p:cNvSpPr txBox="1">
            <a:spLocks noChangeArrowheads="1"/>
          </p:cNvSpPr>
          <p:nvPr/>
        </p:nvSpPr>
        <p:spPr bwMode="auto">
          <a:xfrm>
            <a:off x="468313" y="260350"/>
            <a:ext cx="8218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pPr>
            <a:r>
              <a:rPr lang="ja-JP" altLang="en-US" sz="5400" dirty="0">
                <a:solidFill>
                  <a:srgbClr val="FF0000"/>
                </a:solidFill>
              </a:rPr>
              <a:t>私たちとした理由は・・・</a:t>
            </a:r>
          </a:p>
        </p:txBody>
      </p:sp>
      <p:sp>
        <p:nvSpPr>
          <p:cNvPr id="4" name="テキスト ボックス 3">
            <a:extLst>
              <a:ext uri="{FF2B5EF4-FFF2-40B4-BE49-F238E27FC236}">
                <a16:creationId xmlns:a16="http://schemas.microsoft.com/office/drawing/2014/main" id="{FAFD4952-7036-D04D-F5C5-34EB0F032D50}"/>
              </a:ext>
            </a:extLst>
          </p:cNvPr>
          <p:cNvSpPr txBox="1">
            <a:spLocks noChangeArrowheads="1"/>
          </p:cNvSpPr>
          <p:nvPr/>
        </p:nvSpPr>
        <p:spPr bwMode="auto">
          <a:xfrm>
            <a:off x="531586" y="1412776"/>
            <a:ext cx="8162925"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pPr>
            <a:r>
              <a:rPr lang="ja-JP" altLang="en-US" sz="2800" dirty="0"/>
              <a:t>・みなさんは、都道府県職員として、相談支援従事者養成研修を実施する担当者です。</a:t>
            </a:r>
          </a:p>
          <a:p>
            <a:pPr eaLnBrk="1" hangingPunct="1">
              <a:spcBef>
                <a:spcPct val="20000"/>
              </a:spcBef>
            </a:pPr>
            <a:r>
              <a:rPr lang="ja-JP" altLang="en-US" sz="2800" dirty="0"/>
              <a:t>・しかし、この講義で、相談支援の目的などを理解していただいたと思います。</a:t>
            </a:r>
          </a:p>
          <a:p>
            <a:pPr eaLnBrk="1" hangingPunct="1">
              <a:spcBef>
                <a:spcPct val="20000"/>
              </a:spcBef>
            </a:pPr>
            <a:r>
              <a:rPr lang="ja-JP" altLang="en-US" sz="2800" dirty="0"/>
              <a:t>・その上で、ただ研修を実施すればいいと捉えるのではなく、それぞれの都道府県で、どんな人材を養成していくのか。そのためには、何が必要かを考えていただきたいです。</a:t>
            </a:r>
          </a:p>
          <a:p>
            <a:pPr eaLnBrk="1" hangingPunct="1">
              <a:spcBef>
                <a:spcPct val="20000"/>
              </a:spcBef>
            </a:pPr>
            <a:r>
              <a:rPr lang="ja-JP" altLang="en-US" sz="2800" dirty="0"/>
              <a:t>・また、それぞれの都道府県で、どんな相談支援体制を作っていくのか。他の担当者や市町村、相談支援事業所ともに検討していただきたいのです。</a:t>
            </a:r>
          </a:p>
        </p:txBody>
      </p:sp>
      <p:sp>
        <p:nvSpPr>
          <p:cNvPr id="65540" name="スライド番号プレースホルダー 1">
            <a:extLst>
              <a:ext uri="{FF2B5EF4-FFF2-40B4-BE49-F238E27FC236}">
                <a16:creationId xmlns:a16="http://schemas.microsoft.com/office/drawing/2014/main" id="{5340BC85-3C80-8B21-508B-B25F9BDD06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25B456-39EB-478E-86FC-1724590B712B}" type="slidenum">
              <a:rPr lang="en-US" altLang="ja-JP" smtClean="0"/>
              <a:pPr/>
              <a:t>92</a:t>
            </a:fld>
            <a:endParaRPr lang="en-US" altLang="ja-JP"/>
          </a:p>
        </p:txBody>
      </p:sp>
    </p:spTree>
    <p:extLst>
      <p:ext uri="{BB962C8B-B14F-4D97-AF65-F5344CB8AC3E}">
        <p14:creationId xmlns:p14="http://schemas.microsoft.com/office/powerpoint/2010/main" val="1271606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2">
            <a:extLst>
              <a:ext uri="{FF2B5EF4-FFF2-40B4-BE49-F238E27FC236}">
                <a16:creationId xmlns:a16="http://schemas.microsoft.com/office/drawing/2014/main" id="{DC15AB00-56D9-85C6-738B-F775CD8F44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F3DA8B8-79C8-4408-A265-4E881A77BA6C}" type="slidenum">
              <a:rPr lang="en-US" altLang="ja-JP" sz="1400" smtClean="0"/>
              <a:pPr>
                <a:spcBef>
                  <a:spcPct val="0"/>
                </a:spcBef>
                <a:buFontTx/>
                <a:buNone/>
              </a:pPr>
              <a:t>93</a:t>
            </a:fld>
            <a:endParaRPr lang="en-US" altLang="ja-JP" sz="1400"/>
          </a:p>
        </p:txBody>
      </p:sp>
      <p:sp>
        <p:nvSpPr>
          <p:cNvPr id="51203" name="テキスト ボックス 1">
            <a:extLst>
              <a:ext uri="{FF2B5EF4-FFF2-40B4-BE49-F238E27FC236}">
                <a16:creationId xmlns:a16="http://schemas.microsoft.com/office/drawing/2014/main" id="{8E69D945-3539-E6D4-F643-46A02C60B772}"/>
              </a:ext>
            </a:extLst>
          </p:cNvPr>
          <p:cNvSpPr txBox="1">
            <a:spLocks noChangeArrowheads="1"/>
          </p:cNvSpPr>
          <p:nvPr/>
        </p:nvSpPr>
        <p:spPr bwMode="auto">
          <a:xfrm>
            <a:off x="384175" y="1268413"/>
            <a:ext cx="8424863" cy="29241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FF0000"/>
                </a:solidFill>
              </a:rPr>
              <a:t>ピープルファースト（</a:t>
            </a:r>
            <a:r>
              <a:rPr lang="en-US" altLang="ja-JP" sz="4000">
                <a:solidFill>
                  <a:srgbClr val="FF0000"/>
                </a:solidFill>
              </a:rPr>
              <a:t>People First</a:t>
            </a:r>
            <a:r>
              <a:rPr lang="ja-JP" altLang="en-US" sz="4000">
                <a:solidFill>
                  <a:srgbClr val="FF0000"/>
                </a:solidFill>
              </a:rPr>
              <a:t>）</a:t>
            </a:r>
            <a:endParaRPr lang="ja-JP" altLang="en-US" sz="4000">
              <a:solidFill>
                <a:srgbClr val="FF0000"/>
              </a:solidFill>
              <a:latin typeface="Times New Roman" panose="02020603050405020304" pitchFamily="18" charset="0"/>
            </a:endParaRPr>
          </a:p>
          <a:p>
            <a:pPr algn="ctr" eaLnBrk="1" hangingPunct="1">
              <a:spcBef>
                <a:spcPct val="0"/>
              </a:spcBef>
              <a:buFontTx/>
              <a:buNone/>
            </a:pPr>
            <a:r>
              <a:rPr lang="ja-JP" altLang="en-US" sz="4000"/>
              <a:t>「わたしは、障害者としてではなく、</a:t>
            </a:r>
          </a:p>
          <a:p>
            <a:pPr algn="ctr" eaLnBrk="1" hangingPunct="1">
              <a:spcBef>
                <a:spcPct val="0"/>
              </a:spcBef>
              <a:buFontTx/>
              <a:buNone/>
            </a:pPr>
            <a:r>
              <a:rPr lang="ja-JP" altLang="en-US" sz="4000"/>
              <a:t>まず、ひとりの人間として見てほしい」</a:t>
            </a:r>
            <a:endParaRPr lang="ja-JP" altLang="en-US" sz="4400"/>
          </a:p>
          <a:p>
            <a:pPr algn="ctr" eaLnBrk="1" hangingPunct="1">
              <a:spcBef>
                <a:spcPct val="0"/>
              </a:spcBef>
              <a:buFontTx/>
              <a:buNone/>
            </a:pPr>
            <a:r>
              <a:rPr lang="ja-JP" altLang="en-US" sz="3600">
                <a:solidFill>
                  <a:srgbClr val="FF0000"/>
                </a:solidFill>
              </a:rPr>
              <a:t>（まず第１に人間として・・・）</a:t>
            </a:r>
            <a:endParaRPr lang="ja-JP" altLang="en-US" sz="6000">
              <a:solidFill>
                <a:srgbClr val="FF0000"/>
              </a:solidFill>
            </a:endParaRPr>
          </a:p>
          <a:p>
            <a:pPr algn="ctr" eaLnBrk="1" hangingPunct="1">
              <a:spcBef>
                <a:spcPct val="0"/>
              </a:spcBef>
              <a:buFontTx/>
              <a:buNone/>
            </a:pPr>
            <a:r>
              <a:rPr lang="ja-JP" altLang="en-US" sz="2800">
                <a:solidFill>
                  <a:srgbClr val="0066FF"/>
                </a:solidFill>
              </a:rPr>
              <a:t>（それは、高齢者なども同じことではないか？）</a:t>
            </a:r>
            <a:endParaRPr lang="ja-JP" altLang="en-US" sz="2800">
              <a:solidFill>
                <a:srgbClr val="0066FF"/>
              </a:solidFill>
              <a:latin typeface="Times New Roman" panose="02020603050405020304" pitchFamily="18" charset="0"/>
            </a:endParaRPr>
          </a:p>
        </p:txBody>
      </p:sp>
      <p:pic>
        <p:nvPicPr>
          <p:cNvPr id="82948" name="Picture 2" descr="学校">
            <a:extLst>
              <a:ext uri="{FF2B5EF4-FFF2-40B4-BE49-F238E27FC236}">
                <a16:creationId xmlns:a16="http://schemas.microsoft.com/office/drawing/2014/main" id="{82101A26-6283-3D61-FBDE-2FC66DE3C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5001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1">
            <a:extLst>
              <a:ext uri="{FF2B5EF4-FFF2-40B4-BE49-F238E27FC236}">
                <a16:creationId xmlns:a16="http://schemas.microsoft.com/office/drawing/2014/main" id="{D25FDD0F-38D3-867E-C2CE-CE51406778DB}"/>
              </a:ext>
            </a:extLst>
          </p:cNvPr>
          <p:cNvSpPr txBox="1">
            <a:spLocks noChangeArrowheads="1"/>
          </p:cNvSpPr>
          <p:nvPr/>
        </p:nvSpPr>
        <p:spPr bwMode="auto">
          <a:xfrm>
            <a:off x="384175" y="4606925"/>
            <a:ext cx="8424863" cy="19383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FF0000"/>
                </a:solidFill>
              </a:rPr>
              <a:t>チャイルドファースト（</a:t>
            </a:r>
            <a:r>
              <a:rPr lang="en-US" altLang="ja-JP" sz="4000">
                <a:solidFill>
                  <a:srgbClr val="FF0000"/>
                </a:solidFill>
              </a:rPr>
              <a:t>Child First</a:t>
            </a:r>
            <a:r>
              <a:rPr lang="ja-JP" altLang="en-US" sz="4000">
                <a:solidFill>
                  <a:srgbClr val="FF0000"/>
                </a:solidFill>
              </a:rPr>
              <a:t>）</a:t>
            </a:r>
            <a:endParaRPr lang="ja-JP" altLang="en-US" sz="4000">
              <a:solidFill>
                <a:srgbClr val="FF0000"/>
              </a:solidFill>
              <a:latin typeface="Times New Roman" panose="02020603050405020304" pitchFamily="18" charset="0"/>
            </a:endParaRPr>
          </a:p>
          <a:p>
            <a:pPr algn="ctr" eaLnBrk="1" hangingPunct="1">
              <a:spcBef>
                <a:spcPct val="0"/>
              </a:spcBef>
              <a:buFontTx/>
              <a:buNone/>
            </a:pPr>
            <a:r>
              <a:rPr lang="ja-JP" altLang="en-US" sz="4000"/>
              <a:t>「わたしは、障害児としてではなく、まず、ひとのこどもとして見てほしい」</a:t>
            </a:r>
            <a:endParaRPr lang="ja-JP" altLang="en-US" sz="2400">
              <a:solidFill>
                <a:srgbClr val="0066FF"/>
              </a:solidFill>
              <a:latin typeface="Times New Roman" panose="02020603050405020304" pitchFamily="18" charset="0"/>
            </a:endParaRPr>
          </a:p>
        </p:txBody>
      </p:sp>
      <p:sp>
        <p:nvSpPr>
          <p:cNvPr id="82950" name="テキスト ボックス 1">
            <a:extLst>
              <a:ext uri="{FF2B5EF4-FFF2-40B4-BE49-F238E27FC236}">
                <a16:creationId xmlns:a16="http://schemas.microsoft.com/office/drawing/2014/main" id="{5EC9B5E3-0841-D16A-8EAD-CCDE7EF8F53D}"/>
              </a:ext>
            </a:extLst>
          </p:cNvPr>
          <p:cNvSpPr txBox="1">
            <a:spLocks noChangeArrowheads="1"/>
          </p:cNvSpPr>
          <p:nvPr/>
        </p:nvSpPr>
        <p:spPr bwMode="auto">
          <a:xfrm>
            <a:off x="1114425" y="333375"/>
            <a:ext cx="6183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800" u="sng">
                <a:solidFill>
                  <a:srgbClr val="FF0000"/>
                </a:solidFill>
              </a:rPr>
              <a:t>人権としてとらえていく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down)">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a:extLst>
              <a:ext uri="{FF2B5EF4-FFF2-40B4-BE49-F238E27FC236}">
                <a16:creationId xmlns:a16="http://schemas.microsoft.com/office/drawing/2014/main" id="{35DAC621-D610-27C0-5F57-05D78E8E3974}"/>
              </a:ext>
            </a:extLst>
          </p:cNvPr>
          <p:cNvSpPr>
            <a:spLocks noGrp="1"/>
          </p:cNvSpPr>
          <p:nvPr>
            <p:ph type="title"/>
          </p:nvPr>
        </p:nvSpPr>
        <p:spPr>
          <a:xfrm>
            <a:off x="615950" y="333375"/>
            <a:ext cx="7945438" cy="801688"/>
          </a:xfrm>
          <a:ln w="25400">
            <a:solidFill>
              <a:schemeClr val="tx1"/>
            </a:solidFill>
            <a:miter lim="800000"/>
            <a:headEnd/>
            <a:tailEnd/>
          </a:ln>
        </p:spPr>
        <p:txBody>
          <a:bodyPr/>
          <a:lstStyle/>
          <a:p>
            <a:pPr defTabSz="912813" eaLnBrk="1" hangingPunct="1">
              <a:lnSpc>
                <a:spcPct val="90000"/>
              </a:lnSpc>
            </a:pPr>
            <a:r>
              <a:rPr lang="ja-JP" altLang="en-US" sz="6000" b="1">
                <a:solidFill>
                  <a:srgbClr val="FF0000"/>
                </a:solidFill>
              </a:rPr>
              <a:t>こんな社会にしたいな</a:t>
            </a:r>
          </a:p>
        </p:txBody>
      </p:sp>
      <p:sp>
        <p:nvSpPr>
          <p:cNvPr id="3" name="コンテンツ プレースホルダー 2">
            <a:extLst>
              <a:ext uri="{FF2B5EF4-FFF2-40B4-BE49-F238E27FC236}">
                <a16:creationId xmlns:a16="http://schemas.microsoft.com/office/drawing/2014/main" id="{8A7F9638-D4B3-64D9-4659-D406B62B4C94}"/>
              </a:ext>
            </a:extLst>
          </p:cNvPr>
          <p:cNvSpPr>
            <a:spLocks noGrp="1"/>
          </p:cNvSpPr>
          <p:nvPr>
            <p:ph idx="1"/>
          </p:nvPr>
        </p:nvSpPr>
        <p:spPr>
          <a:xfrm>
            <a:off x="468313" y="1628775"/>
            <a:ext cx="8347075" cy="4895850"/>
          </a:xfrm>
          <a:ln w="22225">
            <a:solidFill>
              <a:schemeClr val="tx1"/>
            </a:solidFill>
            <a:miter lim="800000"/>
            <a:headEnd/>
            <a:tailEnd/>
          </a:ln>
        </p:spPr>
        <p:txBody>
          <a:bodyPr/>
          <a:lstStyle/>
          <a:p>
            <a:pPr defTabSz="912813" eaLnBrk="1" hangingPunct="1">
              <a:buFontTx/>
              <a:buNone/>
            </a:pPr>
            <a:r>
              <a:rPr lang="ja-JP" altLang="en-US" sz="6000"/>
              <a:t>障害のある人もない人も</a:t>
            </a:r>
          </a:p>
          <a:p>
            <a:pPr defTabSz="912813" eaLnBrk="1" hangingPunct="1">
              <a:buFontTx/>
              <a:buNone/>
            </a:pPr>
            <a:r>
              <a:rPr lang="ja-JP" altLang="en-US" sz="6000"/>
              <a:t>　助け合いながら</a:t>
            </a:r>
          </a:p>
          <a:p>
            <a:pPr defTabSz="912813" eaLnBrk="1" hangingPunct="1">
              <a:buFontTx/>
              <a:buNone/>
            </a:pPr>
            <a:r>
              <a:rPr lang="ja-JP" altLang="en-US" sz="6000"/>
              <a:t>　　その人らしい暮らしを</a:t>
            </a:r>
          </a:p>
          <a:p>
            <a:pPr defTabSz="912813" eaLnBrk="1" hangingPunct="1">
              <a:buFontTx/>
              <a:buNone/>
            </a:pPr>
            <a:r>
              <a:rPr lang="ja-JP" altLang="en-US" sz="6000"/>
              <a:t>　実現していける社会に</a:t>
            </a:r>
            <a:endParaRPr lang="ja-JP" altLang="ja-JP" sz="6000"/>
          </a:p>
        </p:txBody>
      </p:sp>
      <p:sp>
        <p:nvSpPr>
          <p:cNvPr id="83972" name="スライド番号プレースホルダー 1">
            <a:extLst>
              <a:ext uri="{FF2B5EF4-FFF2-40B4-BE49-F238E27FC236}">
                <a16:creationId xmlns:a16="http://schemas.microsoft.com/office/drawing/2014/main" id="{A2F65D91-BEF3-7101-429F-2EFA2897BE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F1DE388-AE46-4262-BC01-9DBBB99186A4}" type="slidenum">
              <a:rPr lang="en-US" altLang="ja-JP" sz="1400" smtClean="0"/>
              <a:pPr>
                <a:spcBef>
                  <a:spcPct val="0"/>
                </a:spcBef>
                <a:buFontTx/>
                <a:buNone/>
              </a:pPr>
              <a:t>94</a:t>
            </a:fld>
            <a:endParaRPr lang="en-US" altLang="ja-JP"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66738" marR="0" indent="-566738" algn="ctr" defTabSz="914400" rtl="0" eaLnBrk="1" fontAlgn="base" latinLnBrk="0" hangingPunct="1">
          <a:lnSpc>
            <a:spcPct val="100000"/>
          </a:lnSpc>
          <a:spcBef>
            <a:spcPct val="20000"/>
          </a:spcBef>
          <a:spcAft>
            <a:spcPct val="0"/>
          </a:spcAft>
          <a:buClrTx/>
          <a:buSzTx/>
          <a:buFontTx/>
          <a:buChar char="•"/>
          <a:tabLst/>
          <a:defRPr kumimoji="1" lang="ja-JP" altLang="en-US" sz="32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66738" marR="0" indent="-566738" algn="ctr" defTabSz="914400" rtl="0" eaLnBrk="1" fontAlgn="base" latinLnBrk="0" hangingPunct="1">
          <a:lnSpc>
            <a:spcPct val="100000"/>
          </a:lnSpc>
          <a:spcBef>
            <a:spcPct val="20000"/>
          </a:spcBef>
          <a:spcAft>
            <a:spcPct val="0"/>
          </a:spcAft>
          <a:buClrTx/>
          <a:buSzTx/>
          <a:buFontTx/>
          <a:buChar char="•"/>
          <a:tabLst/>
          <a:defRPr kumimoji="1" lang="ja-JP" altLang="en-US" sz="32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7786</TotalTime>
  <Words>8724</Words>
  <Application>Microsoft Office PowerPoint</Application>
  <PresentationFormat>画面に合わせる (4:3)</PresentationFormat>
  <Paragraphs>911</Paragraphs>
  <Slides>94</Slides>
  <Notes>0</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94</vt:i4>
      </vt:variant>
    </vt:vector>
  </HeadingPairs>
  <TitlesOfParts>
    <vt:vector size="117" baseType="lpstr">
      <vt:lpstr>AR P丸ゴシック体E</vt:lpstr>
      <vt:lpstr>CIDFont+F1</vt:lpstr>
      <vt:lpstr>CIDFont+F2</vt:lpstr>
      <vt:lpstr>HGPｺﾞｼｯｸE</vt:lpstr>
      <vt:lpstr>HGP創英角ｺﾞｼｯｸUB</vt:lpstr>
      <vt:lpstr>HGP創英角ﾎﾟｯﾌﾟ体</vt:lpstr>
      <vt:lpstr>HGSｺﾞｼｯｸE</vt:lpstr>
      <vt:lpstr>HGSｺﾞｼｯｸM</vt:lpstr>
      <vt:lpstr>HGS創英角ﾎﾟｯﾌﾟ体</vt:lpstr>
      <vt:lpstr>HG創英角ｺﾞｼｯｸUB</vt:lpstr>
      <vt:lpstr>HG創英角ﾎﾟｯﾌﾟ体</vt:lpstr>
      <vt:lpstr>ＭＳ Ｐゴシック</vt:lpstr>
      <vt:lpstr>ＭＳ ゴシック</vt:lpstr>
      <vt:lpstr>UD デジタル 教科書体 N-B</vt:lpstr>
      <vt:lpstr>メイリオ</vt:lpstr>
      <vt:lpstr>游ゴシック</vt:lpstr>
      <vt:lpstr>Arial</vt:lpstr>
      <vt:lpstr>Calibri</vt:lpstr>
      <vt:lpstr>Garamond</vt:lpstr>
      <vt:lpstr>Times New Roman</vt:lpstr>
      <vt:lpstr>Verdana</vt:lpstr>
      <vt:lpstr>Wingdings 2</vt:lpstr>
      <vt:lpstr>標準デザイン</vt:lpstr>
      <vt:lpstr>令和５年度　相談支援従事者指導者養成研修 自治体職員コース  講　義  相談支援に求められる 本人中心の意義</vt:lpstr>
      <vt:lpstr>PowerPoint プレゼンテーション</vt:lpstr>
      <vt:lpstr>私の職歴は・・・①</vt:lpstr>
      <vt:lpstr>相談支援の変遷①</vt:lpstr>
      <vt:lpstr>相談支援の変遷②</vt:lpstr>
      <vt:lpstr>私の職歴は・・・②</vt:lpstr>
      <vt:lpstr>PowerPoint プレゼンテーション</vt:lpstr>
      <vt:lpstr>ソーシャルワーカーってなに？ （わかりやすく伝えようとすると）</vt:lpstr>
      <vt:lpstr>私が専門職として 障害当事者として 一貫してめざしているのは・・・？</vt:lpstr>
      <vt:lpstr>国連の人権条約と障害者</vt:lpstr>
      <vt:lpstr>  　　国連障害者の権利条約によって大きく変わる 2006年12月採択　　2007年9月日本政府調印　2008年5月3日国連発効 2011年8月障害者基本法改正　2012年障害者総合支援法　2013年6月障害者差別解消法成立 　   2014年1月20日　批准成立 2月19日日本発効　なんと140番目の批准国</vt:lpstr>
      <vt:lpstr>PowerPoint プレゼンテーション</vt:lpstr>
      <vt:lpstr>PowerPoint プレゼンテーション</vt:lpstr>
      <vt:lpstr>PowerPoint プレゼンテーション</vt:lpstr>
      <vt:lpstr>障害者権利条約　第１条</vt:lpstr>
      <vt:lpstr>障害者権利条約　第３条</vt:lpstr>
      <vt:lpstr>障害者権利条約　第１９条</vt:lpstr>
      <vt:lpstr>PowerPoint プレゼンテーション</vt:lpstr>
      <vt:lpstr>PowerPoint プレゼンテーション</vt:lpstr>
      <vt:lpstr>障害者権利条約　第２４条</vt:lpstr>
      <vt:lpstr>障害者権利条約　第２４条　その②</vt:lpstr>
      <vt:lpstr>PowerPoint プレゼンテーション</vt:lpstr>
      <vt:lpstr>PowerPoint プレゼンテーション</vt:lpstr>
      <vt:lpstr>そもそも相談支援とは？ 　　　　　　　　　　　　　　その1</vt:lpstr>
      <vt:lpstr>そもそも相談支援とは？                                   その２</vt:lpstr>
      <vt:lpstr>PowerPoint プレゼンテーション</vt:lpstr>
      <vt:lpstr>PowerPoint プレゼンテーション</vt:lpstr>
      <vt:lpstr>PowerPoint プレゼンテーション</vt:lpstr>
      <vt:lpstr>すなわち　障害があっても その人らしい暮らしが 実現できるように</vt:lpstr>
      <vt:lpstr>　　　　　　　　  総合相談機能の必要性　　　　　 ワンストップ・包括支援の必要性  　　　　　　</vt:lpstr>
      <vt:lpstr>障害者総合支援法　第１条　目的</vt:lpstr>
      <vt:lpstr>障害者総合支援法　第１条② 　基本的理念</vt:lpstr>
      <vt:lpstr>障害ってなに？　障害者ってどんな人？</vt:lpstr>
      <vt:lpstr>PowerPoint プレゼンテーション</vt:lpstr>
      <vt:lpstr>PowerPoint プレゼンテーション</vt:lpstr>
      <vt:lpstr>障害者権利条約　第１７条</vt:lpstr>
      <vt:lpstr>私の生育歴は・・・？</vt:lpstr>
      <vt:lpstr>PowerPoint プレゼンテーション</vt:lpstr>
      <vt:lpstr>わたしの生育歴は②・・・？</vt:lpstr>
      <vt:lpstr>PowerPoint プレゼンテーション</vt:lpstr>
      <vt:lpstr>暮らしの基本</vt:lpstr>
      <vt:lpstr>PowerPoint プレゼンテーション</vt:lpstr>
      <vt:lpstr>社会モデルの誤解や勘違い</vt:lpstr>
      <vt:lpstr>医学モデルのイメージ</vt:lpstr>
      <vt:lpstr>社会モデルのイメージ</vt:lpstr>
      <vt:lpstr>地域自立生活の理念</vt:lpstr>
      <vt:lpstr>PowerPoint プレゼンテーション</vt:lpstr>
      <vt:lpstr>PowerPoint プレゼンテーション</vt:lpstr>
      <vt:lpstr>自立って何だろう？！</vt:lpstr>
      <vt:lpstr>PowerPoint プレゼンテーション</vt:lpstr>
      <vt:lpstr>PowerPoint プレゼンテーション</vt:lpstr>
      <vt:lpstr>　もう一度   　　　ケアマネジメントを考えたい</vt:lpstr>
      <vt:lpstr>障害者ケアマネジメントの 　　　基本的な考え方</vt:lpstr>
      <vt:lpstr>PowerPoint プレゼンテーション</vt:lpstr>
      <vt:lpstr>PowerPoint プレゼンテーション</vt:lpstr>
      <vt:lpstr>相談支援の展開　事例編 ～エンパワメントされる障害当事者と相談支援専門員～</vt:lpstr>
      <vt:lpstr>事例を聞く際に 　　留意して見ていただきたいポイント①</vt:lpstr>
      <vt:lpstr>事例を聞く際に 　　留意して見ていただきたいポイント②</vt:lpstr>
      <vt:lpstr>肢体に障害がある人の 　地域生活移行支援</vt:lpstr>
      <vt:lpstr>Mさんの希望（１００文字要約） ２００１年当時</vt:lpstr>
      <vt:lpstr>Mさんとの出会い</vt:lpstr>
      <vt:lpstr>Mさんの自立生活プログラム ～　外出編　～</vt:lpstr>
      <vt:lpstr>Mさんの自立生活プログラム ～　自立生活編　～</vt:lpstr>
      <vt:lpstr>Mさんの自立生活プログラム ～　個別編　～</vt:lpstr>
      <vt:lpstr>Mさんの不安要素①</vt:lpstr>
      <vt:lpstr>Mさんの不安要素②</vt:lpstr>
      <vt:lpstr>Mさんの不安要素③</vt:lpstr>
      <vt:lpstr>５年かけて自立したMさんの力</vt:lpstr>
      <vt:lpstr>Mさんのプロフィール</vt:lpstr>
      <vt:lpstr>みんなでモチベーションをあげながら 地域自立生活移行に取り組む</vt:lpstr>
      <vt:lpstr>地域移行支援モデル一例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こんな社会にしたいな</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入所施設における地域移行 プログラムの実施に向けて</dc:title>
  <dc:creator>User</dc:creator>
  <cp:lastModifiedBy>橋本 航輔(hashimoto-kousuke)</cp:lastModifiedBy>
  <cp:revision>601</cp:revision>
  <dcterms:created xsi:type="dcterms:W3CDTF">2006-02-05T00:28:18Z</dcterms:created>
  <dcterms:modified xsi:type="dcterms:W3CDTF">2023-05-17T09:26:44Z</dcterms:modified>
</cp:coreProperties>
</file>